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669" r:id="rId2"/>
    <p:sldId id="703" r:id="rId3"/>
    <p:sldId id="790" r:id="rId4"/>
    <p:sldId id="776" r:id="rId5"/>
    <p:sldId id="777" r:id="rId6"/>
    <p:sldId id="774" r:id="rId7"/>
    <p:sldId id="791" r:id="rId8"/>
    <p:sldId id="778" r:id="rId9"/>
    <p:sldId id="779" r:id="rId10"/>
    <p:sldId id="782" r:id="rId11"/>
    <p:sldId id="783" r:id="rId12"/>
    <p:sldId id="784" r:id="rId13"/>
    <p:sldId id="785" r:id="rId14"/>
    <p:sldId id="786" r:id="rId15"/>
    <p:sldId id="787" r:id="rId16"/>
    <p:sldId id="789" r:id="rId17"/>
    <p:sldId id="756" r:id="rId18"/>
    <p:sldId id="738"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8600"/>
    <a:srgbClr val="FFECD5"/>
    <a:srgbClr val="9DC4F1"/>
    <a:srgbClr val="DFDFDB"/>
    <a:srgbClr val="FFFF00"/>
    <a:srgbClr val="4ADAFF"/>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EEAB6-327D-421F-B6B2-354BDAD4D008}" v="8" dt="2020-03-22T22:18:05.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03" autoAdjust="0"/>
  </p:normalViewPr>
  <p:slideViewPr>
    <p:cSldViewPr snapToGrid="0">
      <p:cViewPr varScale="1">
        <p:scale>
          <a:sx n="64" d="100"/>
          <a:sy n="64" d="100"/>
        </p:scale>
        <p:origin x="13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483E81F-931E-4745-BF2D-B76D1D999EA0}" type="slidenum">
              <a:rPr lang="en-US"/>
              <a:pPr>
                <a:defRPr/>
              </a:pPr>
              <a:t>‹#›</a:t>
            </a:fld>
            <a:endParaRPr lang="en-US"/>
          </a:p>
        </p:txBody>
      </p:sp>
    </p:spTree>
    <p:extLst>
      <p:ext uri="{BB962C8B-B14F-4D97-AF65-F5344CB8AC3E}">
        <p14:creationId xmlns:p14="http://schemas.microsoft.com/office/powerpoint/2010/main" val="1021482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CF5D0EA-E72E-CB42-AE94-FB7D786090F0}" type="slidenum">
              <a:rPr lang="en-US" sz="1200"/>
              <a:pPr/>
              <a:t>1</a:t>
            </a:fld>
            <a:endParaRPr lang="en-US" sz="120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C2F7B9FF-507A-4143-A7FB-2836D49A488B}" type="slidenum">
              <a:rPr lang="en-US" sz="1200"/>
              <a:pPr/>
              <a:t>17</a:t>
            </a:fld>
            <a:endParaRPr lang="en-US" sz="1200"/>
          </a:p>
        </p:txBody>
      </p:sp>
      <p:sp>
        <p:nvSpPr>
          <p:cNvPr id="101378" name="Rectangle 2"/>
          <p:cNvSpPr>
            <a:spLocks noGrp="1" noRot="1" noChangeAspect="1" noChangeArrowheads="1"/>
          </p:cNvSpPr>
          <p:nvPr>
            <p:ph type="sldImg"/>
          </p:nvPr>
        </p:nvSpPr>
        <p:spPr>
          <a:solidFill>
            <a:srgbClr val="FFFFFF"/>
          </a:solidFill>
          <a:ln/>
        </p:spPr>
      </p:sp>
      <p:sp>
        <p:nvSpPr>
          <p:cNvPr id="101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5B73337-93CC-9047-94ED-5AF15122EE3F}" type="slidenum">
              <a:rPr lang="en-US" sz="1200"/>
              <a:pPr/>
              <a:t>18</a:t>
            </a:fld>
            <a:endParaRPr lang="en-US" sz="1200"/>
          </a:p>
        </p:txBody>
      </p:sp>
      <p:sp>
        <p:nvSpPr>
          <p:cNvPr id="107522" name="Rectangle 2"/>
          <p:cNvSpPr>
            <a:spLocks noGrp="1" noRot="1" noChangeAspect="1" noChangeArrowheads="1"/>
          </p:cNvSpPr>
          <p:nvPr>
            <p:ph type="sldImg"/>
          </p:nvPr>
        </p:nvSpPr>
        <p:spPr>
          <a:solidFill>
            <a:srgbClr val="FFFFFF"/>
          </a:solidFill>
          <a:ln/>
        </p:spPr>
      </p:sp>
      <p:sp>
        <p:nvSpPr>
          <p:cNvPr id="107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73072C8-BCAC-6A4F-96A4-5CDAACF11DED}" type="slidenum">
              <a:rPr lang="en-US" sz="1200"/>
              <a:pPr/>
              <a:t>2</a:t>
            </a:fld>
            <a:endParaRPr lang="en-US" sz="1200"/>
          </a:p>
        </p:txBody>
      </p:sp>
      <p:sp>
        <p:nvSpPr>
          <p:cNvPr id="6146" name="Rectangle 2"/>
          <p:cNvSpPr>
            <a:spLocks noGrp="1" noRot="1" noChangeAspect="1" noChangeArrowheads="1"/>
          </p:cNvSpPr>
          <p:nvPr>
            <p:ph type="sldImg"/>
          </p:nvPr>
        </p:nvSpPr>
        <p:spPr>
          <a:solidFill>
            <a:srgbClr val="FFFFFF"/>
          </a:solidFill>
          <a:ln/>
        </p:spPr>
      </p:sp>
      <p:sp>
        <p:nvSpPr>
          <p:cNvPr id="6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773072C8-BCAC-6A4F-96A4-5CDAACF11DED}" type="slidenum">
              <a:rPr lang="en-US" sz="1200"/>
              <a:pPr/>
              <a:t>3</a:t>
            </a:fld>
            <a:endParaRPr lang="en-US" sz="1200"/>
          </a:p>
        </p:txBody>
      </p:sp>
      <p:sp>
        <p:nvSpPr>
          <p:cNvPr id="6146" name="Rectangle 2"/>
          <p:cNvSpPr>
            <a:spLocks noGrp="1" noRot="1" noChangeAspect="1" noChangeArrowheads="1"/>
          </p:cNvSpPr>
          <p:nvPr>
            <p:ph type="sldImg"/>
          </p:nvPr>
        </p:nvSpPr>
        <p:spPr>
          <a:solidFill>
            <a:srgbClr val="FFFFFF"/>
          </a:solidFill>
          <a:ln/>
        </p:spPr>
      </p:sp>
      <p:sp>
        <p:nvSpPr>
          <p:cNvPr id="6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7736A44-4945-F04D-9462-EE86C8F86649}" type="slidenum">
              <a:rPr lang="en-US" sz="1200"/>
              <a:pPr/>
              <a:t>6</a:t>
            </a:fld>
            <a:endParaRPr lang="en-US" sz="1200"/>
          </a:p>
        </p:txBody>
      </p:sp>
      <p:sp>
        <p:nvSpPr>
          <p:cNvPr id="8194" name="Rectangle 2"/>
          <p:cNvSpPr>
            <a:spLocks noGrp="1" noRot="1" noChangeAspect="1" noChangeArrowheads="1"/>
          </p:cNvSpPr>
          <p:nvPr>
            <p:ph type="sldImg"/>
          </p:nvPr>
        </p:nvSpPr>
        <p:spPr>
          <a:solidFill>
            <a:srgbClr val="FFFFFF"/>
          </a:solidFill>
          <a:ln/>
        </p:spPr>
      </p:sp>
      <p:sp>
        <p:nvSpPr>
          <p:cNvPr id="8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7736A44-4945-F04D-9462-EE86C8F86649}" type="slidenum">
              <a:rPr lang="en-US" sz="1200"/>
              <a:pPr/>
              <a:t>7</a:t>
            </a:fld>
            <a:endParaRPr lang="en-US" sz="1200"/>
          </a:p>
        </p:txBody>
      </p:sp>
      <p:sp>
        <p:nvSpPr>
          <p:cNvPr id="8194" name="Rectangle 2"/>
          <p:cNvSpPr>
            <a:spLocks noGrp="1" noRot="1" noChangeAspect="1" noChangeArrowheads="1"/>
          </p:cNvSpPr>
          <p:nvPr>
            <p:ph type="sldImg"/>
          </p:nvPr>
        </p:nvSpPr>
        <p:spPr>
          <a:solidFill>
            <a:srgbClr val="FFFFFF"/>
          </a:solidFill>
          <a:ln/>
        </p:spPr>
      </p:sp>
      <p:sp>
        <p:nvSpPr>
          <p:cNvPr id="8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83E81F-931E-4745-BF2D-B76D1D999EA0}" type="slidenum">
              <a:rPr lang="en-US" smtClean="0"/>
              <a:pPr>
                <a:defRPr/>
              </a:pPr>
              <a:t>9</a:t>
            </a:fld>
            <a:endParaRPr lang="en-US"/>
          </a:p>
        </p:txBody>
      </p:sp>
    </p:spTree>
    <p:extLst>
      <p:ext uri="{BB962C8B-B14F-4D97-AF65-F5344CB8AC3E}">
        <p14:creationId xmlns:p14="http://schemas.microsoft.com/office/powerpoint/2010/main" val="209066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83E81F-931E-4745-BF2D-B76D1D999EA0}" type="slidenum">
              <a:rPr lang="en-US" smtClean="0"/>
              <a:pPr>
                <a:defRPr/>
              </a:pPr>
              <a:t>10</a:t>
            </a:fld>
            <a:endParaRPr lang="en-US"/>
          </a:p>
        </p:txBody>
      </p:sp>
    </p:spTree>
    <p:extLst>
      <p:ext uri="{BB962C8B-B14F-4D97-AF65-F5344CB8AC3E}">
        <p14:creationId xmlns:p14="http://schemas.microsoft.com/office/powerpoint/2010/main" val="215526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83E81F-931E-4745-BF2D-B76D1D999EA0}" type="slidenum">
              <a:rPr lang="en-US" smtClean="0"/>
              <a:pPr>
                <a:defRPr/>
              </a:pPr>
              <a:t>11</a:t>
            </a:fld>
            <a:endParaRPr lang="en-US"/>
          </a:p>
        </p:txBody>
      </p:sp>
    </p:spTree>
    <p:extLst>
      <p:ext uri="{BB962C8B-B14F-4D97-AF65-F5344CB8AC3E}">
        <p14:creationId xmlns:p14="http://schemas.microsoft.com/office/powerpoint/2010/main" val="3671722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83E81F-931E-4745-BF2D-B76D1D999EA0}" type="slidenum">
              <a:rPr lang="en-US" smtClean="0"/>
              <a:pPr>
                <a:defRPr/>
              </a:pPr>
              <a:t>14</a:t>
            </a:fld>
            <a:endParaRPr lang="en-US"/>
          </a:p>
        </p:txBody>
      </p:sp>
    </p:spTree>
    <p:extLst>
      <p:ext uri="{BB962C8B-B14F-4D97-AF65-F5344CB8AC3E}">
        <p14:creationId xmlns:p14="http://schemas.microsoft.com/office/powerpoint/2010/main" val="192031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5296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20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27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600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59302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55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902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0877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73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446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631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Line 12"/>
          <p:cNvSpPr>
            <a:spLocks noChangeShapeType="1"/>
          </p:cNvSpPr>
          <p:nvPr/>
        </p:nvSpPr>
        <p:spPr bwMode="auto">
          <a:xfrm>
            <a:off x="533400" y="762000"/>
            <a:ext cx="8077200" cy="0"/>
          </a:xfrm>
          <a:prstGeom prst="line">
            <a:avLst/>
          </a:prstGeom>
          <a:noFill/>
          <a:ln w="381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Text Box 18"/>
          <p:cNvSpPr txBox="1">
            <a:spLocks noChangeArrowheads="1"/>
          </p:cNvSpPr>
          <p:nvPr userDrawn="1"/>
        </p:nvSpPr>
        <p:spPr bwMode="auto">
          <a:xfrm>
            <a:off x="0" y="6556375"/>
            <a:ext cx="9144000" cy="276225"/>
          </a:xfrm>
          <a:prstGeom prst="rect">
            <a:avLst/>
          </a:prstGeom>
          <a:noFill/>
          <a:ln w="9525">
            <a:noFill/>
            <a:miter lim="800000"/>
            <a:headEnd/>
            <a:tailEnd/>
          </a:ln>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1200" b="1" dirty="0">
                <a:solidFill>
                  <a:srgbClr val="FF6600"/>
                </a:solidFill>
                <a:latin typeface="Arial" charset="0"/>
              </a:rPr>
              <a:t>© 2019-2020 Visual and Autonomous Exploration Systems Research Laboratory at the University of Arizona</a:t>
            </a:r>
          </a:p>
        </p:txBody>
      </p:sp>
      <p:pic>
        <p:nvPicPr>
          <p:cNvPr id="1028" name="Picture 50" descr="arizon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20100" y="95250"/>
            <a:ext cx="611188"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 close up of a sign&#10;&#10;Description automatically generated">
            <a:extLst>
              <a:ext uri="{FF2B5EF4-FFF2-40B4-BE49-F238E27FC236}">
                <a16:creationId xmlns:a16="http://schemas.microsoft.com/office/drawing/2014/main" id="{0B72DDAC-BF6C-4F6C-93DE-FF563A3B215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89902"/>
            <a:ext cx="1174801" cy="5669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6"/>
          <p:cNvSpPr>
            <a:spLocks noChangeArrowheads="1"/>
          </p:cNvSpPr>
          <p:nvPr/>
        </p:nvSpPr>
        <p:spPr bwMode="auto">
          <a:xfrm>
            <a:off x="2747963" y="1235075"/>
            <a:ext cx="41275"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300">
                <a:solidFill>
                  <a:srgbClr val="000000"/>
                </a:solidFill>
              </a:rPr>
              <a:t> </a:t>
            </a:r>
            <a:endParaRPr lang="en-US"/>
          </a:p>
        </p:txBody>
      </p:sp>
      <p:sp>
        <p:nvSpPr>
          <p:cNvPr id="3074" name="Text Box 28"/>
          <p:cNvSpPr txBox="1">
            <a:spLocks noChangeArrowheads="1"/>
          </p:cNvSpPr>
          <p:nvPr/>
        </p:nvSpPr>
        <p:spPr bwMode="auto">
          <a:xfrm>
            <a:off x="0" y="1363397"/>
            <a:ext cx="9144000" cy="4678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140000"/>
              </a:lnSpc>
              <a:spcAft>
                <a:spcPts val="600"/>
              </a:spcAft>
            </a:pPr>
            <a:r>
              <a:rPr lang="en-US" sz="3200" b="1" i="1" dirty="0">
                <a:solidFill>
                  <a:schemeClr val="bg1"/>
                </a:solidFill>
                <a:latin typeface="Arial" charset="0"/>
                <a:cs typeface="Arial" charset="0"/>
              </a:rPr>
              <a:t>Crew Member Vital Signs</a:t>
            </a:r>
          </a:p>
          <a:p>
            <a:pPr algn="ctr">
              <a:lnSpc>
                <a:spcPct val="140000"/>
              </a:lnSpc>
              <a:spcAft>
                <a:spcPts val="600"/>
              </a:spcAft>
            </a:pPr>
            <a:r>
              <a:rPr lang="en-US" sz="3200" b="1" i="1" dirty="0">
                <a:solidFill>
                  <a:schemeClr val="bg1"/>
                </a:solidFill>
                <a:latin typeface="Arial" charset="0"/>
                <a:cs typeface="Arial" charset="0"/>
              </a:rPr>
              <a:t>as Indicators of Environmental Changes aboard Space Habitats</a:t>
            </a:r>
          </a:p>
          <a:p>
            <a:pPr algn="ctr">
              <a:lnSpc>
                <a:spcPct val="118000"/>
              </a:lnSpc>
              <a:spcAft>
                <a:spcPts val="500"/>
              </a:spcAft>
            </a:pPr>
            <a:endParaRPr sz="1800" b="1" u="sng" noProof="1">
              <a:solidFill>
                <a:srgbClr val="FFFF00"/>
              </a:solidFill>
              <a:latin typeface="Arial" charset="0"/>
              <a:cs typeface="Arial" charset="0"/>
            </a:endParaRPr>
          </a:p>
          <a:p>
            <a:pPr algn="ctr">
              <a:lnSpc>
                <a:spcPct val="118000"/>
              </a:lnSpc>
              <a:spcAft>
                <a:spcPts val="500"/>
              </a:spcAft>
            </a:pPr>
            <a:r>
              <a:rPr lang="en-US" sz="3200" b="1" noProof="1">
                <a:solidFill>
                  <a:srgbClr val="FFFF00"/>
                </a:solidFill>
                <a:latin typeface="Arial" charset="0"/>
                <a:cs typeface="Arial" charset="0"/>
              </a:rPr>
              <a:t>Shaun Brown</a:t>
            </a:r>
            <a:r>
              <a:rPr lang="en-US" sz="3200" b="1" baseline="30000" noProof="1">
                <a:solidFill>
                  <a:srgbClr val="FFFF00"/>
                </a:solidFill>
                <a:latin typeface="Arial" charset="0"/>
                <a:cs typeface="Arial" charset="0"/>
              </a:rPr>
              <a:t>1</a:t>
            </a:r>
            <a:r>
              <a:rPr lang="en-US" sz="3200" b="1" noProof="1">
                <a:solidFill>
                  <a:srgbClr val="FFFF00"/>
                </a:solidFill>
                <a:latin typeface="Arial" charset="0"/>
                <a:cs typeface="Arial" charset="0"/>
              </a:rPr>
              <a:t> </a:t>
            </a:r>
          </a:p>
          <a:p>
            <a:pPr algn="ctr">
              <a:lnSpc>
                <a:spcPct val="118000"/>
              </a:lnSpc>
              <a:spcAft>
                <a:spcPts val="500"/>
              </a:spcAft>
            </a:pPr>
            <a:r>
              <a:rPr lang="en-US" sz="1600" b="1" noProof="1">
                <a:solidFill>
                  <a:srgbClr val="FFFFFF"/>
                </a:solidFill>
                <a:latin typeface="Arial" charset="0"/>
                <a:cs typeface="Arial" charset="0"/>
              </a:rPr>
              <a:t>Mentor: </a:t>
            </a:r>
            <a:r>
              <a:rPr sz="1600" b="1" noProof="1">
                <a:solidFill>
                  <a:srgbClr val="FFFFFF"/>
                </a:solidFill>
                <a:latin typeface="Arial" charset="0"/>
                <a:cs typeface="Arial" charset="0"/>
              </a:rPr>
              <a:t>Wolfgang Fink</a:t>
            </a:r>
            <a:r>
              <a:rPr lang="en-US" sz="1600" b="1" baseline="30000" noProof="1">
                <a:solidFill>
                  <a:srgbClr val="FFFFFF"/>
                </a:solidFill>
                <a:latin typeface="Arial" charset="0"/>
                <a:cs typeface="Arial" charset="0"/>
              </a:rPr>
              <a:t>1</a:t>
            </a:r>
            <a:r>
              <a:rPr sz="1600" b="1" noProof="1">
                <a:solidFill>
                  <a:srgbClr val="FFFFFF"/>
                </a:solidFill>
                <a:latin typeface="Arial" charset="0"/>
                <a:cs typeface="Arial" charset="0"/>
              </a:rPr>
              <a:t>, Ph.D</a:t>
            </a:r>
            <a:r>
              <a:rPr lang="en-US" sz="1600" b="1" noProof="1">
                <a:solidFill>
                  <a:srgbClr val="FFFFFF"/>
                </a:solidFill>
                <a:latin typeface="Arial" charset="0"/>
                <a:cs typeface="Arial" charset="0"/>
              </a:rPr>
              <a:t>., FAIMBE, FPHM, FSPIE</a:t>
            </a:r>
            <a:endParaRPr lang="en-US" sz="1800" b="1" noProof="1">
              <a:solidFill>
                <a:srgbClr val="FFFFFF"/>
              </a:solidFill>
              <a:latin typeface="Arial" charset="0"/>
              <a:cs typeface="Arial" charset="0"/>
            </a:endParaRPr>
          </a:p>
          <a:p>
            <a:pPr algn="ctr">
              <a:lnSpc>
                <a:spcPct val="118000"/>
              </a:lnSpc>
              <a:spcAft>
                <a:spcPts val="500"/>
              </a:spcAft>
            </a:pPr>
            <a:endParaRPr lang="en-US" sz="1200" b="1" baseline="30000" dirty="0">
              <a:solidFill>
                <a:srgbClr val="FFFFFF"/>
              </a:solidFill>
              <a:latin typeface="Arial" charset="0"/>
              <a:cs typeface="Arial" charset="0"/>
            </a:endParaRPr>
          </a:p>
          <a:p>
            <a:pPr algn="ctr">
              <a:lnSpc>
                <a:spcPct val="118000"/>
              </a:lnSpc>
            </a:pPr>
            <a:r>
              <a:rPr lang="en-US" sz="1200" b="1" baseline="30000" dirty="0">
                <a:solidFill>
                  <a:srgbClr val="FFFFFF"/>
                </a:solidFill>
                <a:latin typeface="Arial" charset="0"/>
                <a:cs typeface="Arial" charset="0"/>
              </a:rPr>
              <a:t>1</a:t>
            </a:r>
            <a:r>
              <a:rPr lang="en-US" sz="1200" b="1" dirty="0">
                <a:solidFill>
                  <a:srgbClr val="FFFFFF"/>
                </a:solidFill>
                <a:latin typeface="Arial" charset="0"/>
                <a:cs typeface="Arial" charset="0"/>
              </a:rPr>
              <a:t>Visual and Autonomous Exploration Systems Research Laboratory,</a:t>
            </a:r>
          </a:p>
          <a:p>
            <a:pPr algn="ctr">
              <a:lnSpc>
                <a:spcPct val="118000"/>
              </a:lnSpc>
            </a:pPr>
            <a:r>
              <a:rPr lang="en-US" sz="1200" b="1" dirty="0">
                <a:solidFill>
                  <a:srgbClr val="FFFFFF"/>
                </a:solidFill>
                <a:latin typeface="Arial" charset="0"/>
                <a:cs typeface="Arial" charset="0"/>
              </a:rPr>
              <a:t>College of Engineering, University of Arizona, Tucson, AZ, USA</a:t>
            </a:r>
          </a:p>
          <a:p>
            <a:pPr algn="ctr">
              <a:lnSpc>
                <a:spcPct val="118000"/>
              </a:lnSpc>
            </a:pPr>
            <a:endParaRPr lang="en-US" sz="1200" b="1" dirty="0">
              <a:solidFill>
                <a:srgbClr val="FFFFFF"/>
              </a:solidFill>
              <a:latin typeface="Arial" charset="0"/>
              <a:cs typeface="Arial" charset="0"/>
            </a:endParaRPr>
          </a:p>
        </p:txBody>
      </p:sp>
      <p:sp>
        <p:nvSpPr>
          <p:cNvPr id="3075" name="Text Box 4"/>
          <p:cNvSpPr txBox="1">
            <a:spLocks noChangeArrowheads="1"/>
          </p:cNvSpPr>
          <p:nvPr/>
        </p:nvSpPr>
        <p:spPr bwMode="auto">
          <a:xfrm>
            <a:off x="658813" y="-61905"/>
            <a:ext cx="78263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dirty="0">
                <a:solidFill>
                  <a:srgbClr val="FFFF00"/>
                </a:solidFill>
                <a:latin typeface="Arial" charset="0"/>
              </a:rPr>
              <a:t>UA/NASA Space Grant</a:t>
            </a:r>
          </a:p>
          <a:p>
            <a:pPr algn="ctr"/>
            <a:r>
              <a:rPr lang="en-US" b="1" dirty="0">
                <a:solidFill>
                  <a:schemeClr val="bg1"/>
                </a:solidFill>
                <a:latin typeface="Arial" charset="0"/>
              </a:rPr>
              <a:t>2020 Statewide Symposium, Tucson, AZ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7BA5CB-37FE-4055-A8C8-968344B3E970}"/>
              </a:ext>
            </a:extLst>
          </p:cNvPr>
          <p:cNvSpPr>
            <a:spLocks noGrp="1"/>
          </p:cNvSpPr>
          <p:nvPr>
            <p:ph idx="1"/>
          </p:nvPr>
        </p:nvSpPr>
        <p:spPr>
          <a:xfrm>
            <a:off x="0" y="5281388"/>
            <a:ext cx="9144000" cy="901564"/>
          </a:xfrm>
        </p:spPr>
        <p:txBody>
          <a:bodyPr/>
          <a:lstStyle/>
          <a:p>
            <a:r>
              <a:rPr lang="en-US" sz="2000" dirty="0">
                <a:solidFill>
                  <a:srgbClr val="FFFFFF"/>
                </a:solidFill>
                <a:latin typeface="Arial"/>
                <a:cs typeface="Arial"/>
              </a:rPr>
              <a:t>Measurable ECG changes in response to </a:t>
            </a:r>
            <a:r>
              <a:rPr lang="en-US" sz="2000" dirty="0">
                <a:solidFill>
                  <a:srgbClr val="FFFF00"/>
                </a:solidFill>
                <a:latin typeface="Arial"/>
                <a:cs typeface="Arial"/>
              </a:rPr>
              <a:t>O</a:t>
            </a:r>
            <a:r>
              <a:rPr lang="en-US" sz="2000" baseline="-25000" dirty="0">
                <a:solidFill>
                  <a:srgbClr val="FFFF00"/>
                </a:solidFill>
                <a:latin typeface="Arial"/>
                <a:cs typeface="Arial"/>
              </a:rPr>
              <a:t>2</a:t>
            </a:r>
            <a:r>
              <a:rPr lang="en-US" sz="2000" baseline="-25000" dirty="0">
                <a:solidFill>
                  <a:srgbClr val="FFFFFF"/>
                </a:solidFill>
                <a:latin typeface="Arial"/>
                <a:cs typeface="Arial"/>
              </a:rPr>
              <a:t>, </a:t>
            </a:r>
            <a:r>
              <a:rPr lang="en-US" sz="2000" dirty="0">
                <a:solidFill>
                  <a:srgbClr val="FFFF00"/>
                </a:solidFill>
                <a:latin typeface="Arial"/>
                <a:cs typeface="Arial"/>
              </a:rPr>
              <a:t>CO</a:t>
            </a:r>
            <a:r>
              <a:rPr lang="en-US" sz="2000" baseline="-25000" dirty="0">
                <a:solidFill>
                  <a:srgbClr val="FFFF00"/>
                </a:solidFill>
                <a:latin typeface="Arial"/>
                <a:cs typeface="Arial"/>
              </a:rPr>
              <a:t>2</a:t>
            </a:r>
            <a:r>
              <a:rPr lang="en-US" sz="2000" dirty="0">
                <a:solidFill>
                  <a:srgbClr val="FFFFFF"/>
                </a:solidFill>
                <a:latin typeface="Arial"/>
                <a:cs typeface="Arial"/>
              </a:rPr>
              <a:t>, </a:t>
            </a:r>
            <a:r>
              <a:rPr lang="en-US" sz="2000" dirty="0">
                <a:solidFill>
                  <a:srgbClr val="FFFF00"/>
                </a:solidFill>
                <a:latin typeface="Arial"/>
                <a:cs typeface="Arial"/>
              </a:rPr>
              <a:t>CO</a:t>
            </a:r>
            <a:r>
              <a:rPr lang="en-US" sz="2000" dirty="0">
                <a:solidFill>
                  <a:srgbClr val="FFFFFF"/>
                </a:solidFill>
                <a:latin typeface="Arial"/>
                <a:cs typeface="Arial"/>
              </a:rPr>
              <a:t>, and </a:t>
            </a:r>
            <a:r>
              <a:rPr lang="en-US" sz="2000" dirty="0">
                <a:solidFill>
                  <a:srgbClr val="FFFF00"/>
                </a:solidFill>
                <a:latin typeface="Arial"/>
                <a:cs typeface="Arial"/>
              </a:rPr>
              <a:t>radiation</a:t>
            </a:r>
          </a:p>
          <a:p>
            <a:r>
              <a:rPr lang="en-US" sz="2000" dirty="0">
                <a:solidFill>
                  <a:srgbClr val="FFFFFF"/>
                </a:solidFill>
                <a:latin typeface="Arial"/>
                <a:cs typeface="Arial"/>
              </a:rPr>
              <a:t>Looking at effects in the morphology of ECG readings</a:t>
            </a:r>
          </a:p>
        </p:txBody>
      </p:sp>
      <p:sp>
        <p:nvSpPr>
          <p:cNvPr id="5" name="TextBox 4">
            <a:extLst>
              <a:ext uri="{FF2B5EF4-FFF2-40B4-BE49-F238E27FC236}">
                <a16:creationId xmlns:a16="http://schemas.microsoft.com/office/drawing/2014/main" id="{1C9F0CE2-20CD-4C4D-80F4-13EFA847B21A}"/>
              </a:ext>
            </a:extLst>
          </p:cNvPr>
          <p:cNvSpPr txBox="1"/>
          <p:nvPr/>
        </p:nvSpPr>
        <p:spPr>
          <a:xfrm>
            <a:off x="0" y="919676"/>
            <a:ext cx="9144000" cy="400110"/>
          </a:xfrm>
          <a:prstGeom prst="rect">
            <a:avLst/>
          </a:prstGeom>
          <a:noFill/>
        </p:spPr>
        <p:txBody>
          <a:bodyPr wrap="square" rtlCol="0">
            <a:spAutoFit/>
          </a:bodyPr>
          <a:lstStyle/>
          <a:p>
            <a:pPr algn="ctr"/>
            <a:r>
              <a:rPr lang="en-US" sz="2000" dirty="0">
                <a:solidFill>
                  <a:srgbClr val="4ADAFF"/>
                </a:solidFill>
                <a:latin typeface="Arial"/>
                <a:cs typeface="Arial"/>
              </a:rPr>
              <a:t>Features of a standard ECG wave</a:t>
            </a:r>
          </a:p>
        </p:txBody>
      </p:sp>
      <p:sp>
        <p:nvSpPr>
          <p:cNvPr id="6" name="Text Box 4"/>
          <p:cNvSpPr txBox="1">
            <a:spLocks noChangeArrowheads="1"/>
          </p:cNvSpPr>
          <p:nvPr/>
        </p:nvSpPr>
        <p:spPr bwMode="auto">
          <a:xfrm>
            <a:off x="658813" y="-63500"/>
            <a:ext cx="78263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Environmental Change Indicator Modality:</a:t>
            </a:r>
          </a:p>
          <a:p>
            <a:pPr algn="ctr"/>
            <a:r>
              <a:rPr lang="en-US" b="1" i="1" dirty="0">
                <a:solidFill>
                  <a:schemeClr val="bg1"/>
                </a:solidFill>
                <a:latin typeface="Arial" charset="0"/>
              </a:rPr>
              <a:t>ECG</a:t>
            </a:r>
          </a:p>
        </p:txBody>
      </p:sp>
      <p:pic>
        <p:nvPicPr>
          <p:cNvPr id="10" name="Picture 9">
            <a:extLst>
              <a:ext uri="{FF2B5EF4-FFF2-40B4-BE49-F238E27FC236}">
                <a16:creationId xmlns:a16="http://schemas.microsoft.com/office/drawing/2014/main" id="{EA601EE9-62E0-4273-932B-5805E2866D3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27859" y="1348955"/>
            <a:ext cx="4488282" cy="3510280"/>
          </a:xfrm>
          <a:prstGeom prst="rect">
            <a:avLst/>
          </a:prstGeom>
          <a:noFill/>
          <a:ln>
            <a:noFill/>
          </a:ln>
        </p:spPr>
      </p:pic>
    </p:spTree>
    <p:extLst>
      <p:ext uri="{BB962C8B-B14F-4D97-AF65-F5344CB8AC3E}">
        <p14:creationId xmlns:p14="http://schemas.microsoft.com/office/powerpoint/2010/main" val="155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4C40715-5A7D-4EC3-ACEE-E125C129ADFA}"/>
              </a:ext>
            </a:extLst>
          </p:cNvPr>
          <p:cNvPicPr>
            <a:picLocks noGrp="1"/>
          </p:cNvPicPr>
          <p:nvPr>
            <p:ph idx="1"/>
          </p:nvPr>
        </p:nvPicPr>
        <p:blipFill rotWithShape="1">
          <a:blip r:embed="rId3"/>
          <a:srcRect l="2663" t="5655" r="1747" b="2431"/>
          <a:stretch/>
        </p:blipFill>
        <p:spPr bwMode="auto">
          <a:xfrm>
            <a:off x="1" y="1837962"/>
            <a:ext cx="4572000" cy="2761795"/>
          </a:xfrm>
          <a:prstGeom prst="rect">
            <a:avLst/>
          </a:prstGeom>
          <a:ln>
            <a:noFill/>
          </a:ln>
          <a:extLst>
            <a:ext uri="{53640926-AAD7-44d8-BBD7-CCE9431645EC}">
              <a14:shadowObscured xmlns:a14="http://schemas.microsoft.com/office/drawing/2010/main" xmlns=""/>
            </a:ext>
          </a:extLst>
        </p:spPr>
      </p:pic>
      <p:sp>
        <p:nvSpPr>
          <p:cNvPr id="5" name="TextBox 4">
            <a:extLst>
              <a:ext uri="{FF2B5EF4-FFF2-40B4-BE49-F238E27FC236}">
                <a16:creationId xmlns:a16="http://schemas.microsoft.com/office/drawing/2014/main" id="{5DB869F7-A2D0-469D-A5EF-73028BD7F452}"/>
              </a:ext>
            </a:extLst>
          </p:cNvPr>
          <p:cNvSpPr txBox="1"/>
          <p:nvPr/>
        </p:nvSpPr>
        <p:spPr>
          <a:xfrm>
            <a:off x="1" y="4599756"/>
            <a:ext cx="4572000" cy="830997"/>
          </a:xfrm>
          <a:prstGeom prst="rect">
            <a:avLst/>
          </a:prstGeom>
          <a:noFill/>
        </p:spPr>
        <p:txBody>
          <a:bodyPr wrap="square" rtlCol="0">
            <a:spAutoFit/>
          </a:bodyPr>
          <a:lstStyle/>
          <a:p>
            <a:pPr algn="ctr"/>
            <a:r>
              <a:rPr lang="en-US" sz="1600" i="1" dirty="0">
                <a:solidFill>
                  <a:srgbClr val="4ADAFF"/>
                </a:solidFill>
                <a:latin typeface="Arial"/>
                <a:cs typeface="Arial"/>
              </a:rPr>
              <a:t>Top:</a:t>
            </a:r>
            <a:r>
              <a:rPr lang="en-US" sz="1600" dirty="0">
                <a:solidFill>
                  <a:srgbClr val="4ADAFF"/>
                </a:solidFill>
                <a:latin typeface="Arial"/>
                <a:cs typeface="Arial"/>
              </a:rPr>
              <a:t> ECG readings before CO</a:t>
            </a:r>
            <a:r>
              <a:rPr lang="en-US" sz="1600" baseline="-25000" dirty="0">
                <a:solidFill>
                  <a:srgbClr val="4ADAFF"/>
                </a:solidFill>
                <a:latin typeface="Arial"/>
                <a:cs typeface="Arial"/>
              </a:rPr>
              <a:t>2</a:t>
            </a:r>
            <a:r>
              <a:rPr lang="en-US" sz="1600" dirty="0">
                <a:solidFill>
                  <a:srgbClr val="4ADAFF"/>
                </a:solidFill>
                <a:latin typeface="Arial"/>
                <a:cs typeface="Arial"/>
              </a:rPr>
              <a:t> administration. </a:t>
            </a:r>
            <a:r>
              <a:rPr lang="en-US" sz="1600" i="1" dirty="0">
                <a:solidFill>
                  <a:srgbClr val="4ADAFF"/>
                </a:solidFill>
                <a:latin typeface="Arial"/>
                <a:cs typeface="Arial"/>
              </a:rPr>
              <a:t>Bottom:</a:t>
            </a:r>
            <a:r>
              <a:rPr lang="en-US" sz="1600" dirty="0">
                <a:solidFill>
                  <a:srgbClr val="4ADAFF"/>
                </a:solidFill>
                <a:latin typeface="Arial"/>
                <a:cs typeface="Arial"/>
              </a:rPr>
              <a:t> ECG readings after CO</a:t>
            </a:r>
            <a:r>
              <a:rPr lang="en-US" sz="1600" baseline="-25000" dirty="0">
                <a:solidFill>
                  <a:srgbClr val="4ADAFF"/>
                </a:solidFill>
                <a:latin typeface="Arial"/>
                <a:cs typeface="Arial"/>
              </a:rPr>
              <a:t>2</a:t>
            </a:r>
            <a:r>
              <a:rPr lang="en-US" sz="1600" dirty="0">
                <a:solidFill>
                  <a:srgbClr val="4ADAFF"/>
                </a:solidFill>
                <a:latin typeface="Arial"/>
                <a:cs typeface="Arial"/>
              </a:rPr>
              <a:t> administration with P-wave inversion.</a:t>
            </a:r>
          </a:p>
        </p:txBody>
      </p:sp>
      <p:grpSp>
        <p:nvGrpSpPr>
          <p:cNvPr id="3" name="Group 2"/>
          <p:cNvGrpSpPr/>
          <p:nvPr/>
        </p:nvGrpSpPr>
        <p:grpSpPr>
          <a:xfrm>
            <a:off x="4727596" y="1847734"/>
            <a:ext cx="4428842" cy="1819934"/>
            <a:chOff x="5729288" y="2338988"/>
            <a:chExt cx="2314575" cy="951123"/>
          </a:xfrm>
        </p:grpSpPr>
        <p:pic>
          <p:nvPicPr>
            <p:cNvPr id="6" name="Picture 5">
              <a:extLst>
                <a:ext uri="{FF2B5EF4-FFF2-40B4-BE49-F238E27FC236}">
                  <a16:creationId xmlns:a16="http://schemas.microsoft.com/office/drawing/2014/main" id="{3C9894A5-7FD8-4C6C-9ABD-7354701F3605}"/>
                </a:ext>
              </a:extLst>
            </p:cNvPr>
            <p:cNvPicPr/>
            <p:nvPr/>
          </p:nvPicPr>
          <p:blipFill>
            <a:blip r:embed="rId4"/>
            <a:stretch>
              <a:fillRect/>
            </a:stretch>
          </p:blipFill>
          <p:spPr>
            <a:xfrm>
              <a:off x="5729288" y="2338988"/>
              <a:ext cx="2314575" cy="467360"/>
            </a:xfrm>
            <a:prstGeom prst="rect">
              <a:avLst/>
            </a:prstGeom>
          </p:spPr>
        </p:pic>
        <p:pic>
          <p:nvPicPr>
            <p:cNvPr id="7" name="Picture 6">
              <a:extLst>
                <a:ext uri="{FF2B5EF4-FFF2-40B4-BE49-F238E27FC236}">
                  <a16:creationId xmlns:a16="http://schemas.microsoft.com/office/drawing/2014/main" id="{AE609D19-ED92-42FB-8AEC-0CB8CABA59E3}"/>
                </a:ext>
              </a:extLst>
            </p:cNvPr>
            <p:cNvPicPr/>
            <p:nvPr/>
          </p:nvPicPr>
          <p:blipFill>
            <a:blip r:embed="rId5"/>
            <a:stretch>
              <a:fillRect/>
            </a:stretch>
          </p:blipFill>
          <p:spPr>
            <a:xfrm>
              <a:off x="5729288" y="2731311"/>
              <a:ext cx="2314575" cy="558800"/>
            </a:xfrm>
            <a:prstGeom prst="rect">
              <a:avLst/>
            </a:prstGeom>
          </p:spPr>
        </p:pic>
      </p:grpSp>
      <p:sp>
        <p:nvSpPr>
          <p:cNvPr id="8" name="TextBox 7">
            <a:extLst>
              <a:ext uri="{FF2B5EF4-FFF2-40B4-BE49-F238E27FC236}">
                <a16:creationId xmlns:a16="http://schemas.microsoft.com/office/drawing/2014/main" id="{E7C1F769-BD08-4D41-BEDE-1AF89D841192}"/>
              </a:ext>
            </a:extLst>
          </p:cNvPr>
          <p:cNvSpPr txBox="1"/>
          <p:nvPr/>
        </p:nvSpPr>
        <p:spPr>
          <a:xfrm>
            <a:off x="4740168" y="3675754"/>
            <a:ext cx="4403832" cy="1077218"/>
          </a:xfrm>
          <a:prstGeom prst="rect">
            <a:avLst/>
          </a:prstGeom>
          <a:noFill/>
        </p:spPr>
        <p:txBody>
          <a:bodyPr wrap="square" rtlCol="0">
            <a:spAutoFit/>
          </a:bodyPr>
          <a:lstStyle/>
          <a:p>
            <a:pPr algn="ctr"/>
            <a:r>
              <a:rPr lang="en-US" sz="1600" i="1" dirty="0">
                <a:solidFill>
                  <a:srgbClr val="4ADAFF"/>
                </a:solidFill>
                <a:latin typeface="Arial"/>
                <a:cs typeface="Arial"/>
              </a:rPr>
              <a:t>Top:</a:t>
            </a:r>
            <a:r>
              <a:rPr lang="en-US" sz="1600" dirty="0">
                <a:solidFill>
                  <a:srgbClr val="4ADAFF"/>
                </a:solidFill>
                <a:latin typeface="Arial"/>
                <a:cs typeface="Arial"/>
              </a:rPr>
              <a:t> ECG recording before radiation therapy in a 48-year-old woman. </a:t>
            </a:r>
            <a:r>
              <a:rPr lang="en-US" sz="1600" i="1" dirty="0">
                <a:solidFill>
                  <a:srgbClr val="4ADAFF"/>
                </a:solidFill>
                <a:latin typeface="Arial"/>
                <a:cs typeface="Arial"/>
              </a:rPr>
              <a:t>Bottom:</a:t>
            </a:r>
            <a:r>
              <a:rPr lang="en-US" sz="1600" dirty="0">
                <a:solidFill>
                  <a:srgbClr val="4ADAFF"/>
                </a:solidFill>
                <a:latin typeface="Arial"/>
                <a:cs typeface="Arial"/>
              </a:rPr>
              <a:t> After 6 months postoperative radiation therapy, showcasing T-wave changes. </a:t>
            </a:r>
          </a:p>
        </p:txBody>
      </p:sp>
      <p:sp>
        <p:nvSpPr>
          <p:cNvPr id="9" name="Text Box 4"/>
          <p:cNvSpPr txBox="1">
            <a:spLocks noChangeArrowheads="1"/>
          </p:cNvSpPr>
          <p:nvPr/>
        </p:nvSpPr>
        <p:spPr bwMode="auto">
          <a:xfrm>
            <a:off x="658813" y="-63500"/>
            <a:ext cx="78263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Environmental Change Indicator Modality:</a:t>
            </a:r>
          </a:p>
          <a:p>
            <a:pPr algn="ctr"/>
            <a:r>
              <a:rPr lang="en-US" b="1" i="1" dirty="0">
                <a:solidFill>
                  <a:schemeClr val="bg1"/>
                </a:solidFill>
                <a:latin typeface="Arial" charset="0"/>
              </a:rPr>
              <a:t>ECG: Examples of Morphology Changes</a:t>
            </a:r>
          </a:p>
        </p:txBody>
      </p:sp>
      <p:cxnSp>
        <p:nvCxnSpPr>
          <p:cNvPr id="10" name="Straight Arrow Connector 9">
            <a:extLst>
              <a:ext uri="{FF2B5EF4-FFF2-40B4-BE49-F238E27FC236}">
                <a16:creationId xmlns:a16="http://schemas.microsoft.com/office/drawing/2014/main" id="{1007D51F-5B5E-454D-BFDC-DEE87C60FF16}"/>
              </a:ext>
            </a:extLst>
          </p:cNvPr>
          <p:cNvCxnSpPr/>
          <p:nvPr/>
        </p:nvCxnSpPr>
        <p:spPr bwMode="auto">
          <a:xfrm>
            <a:off x="1851660" y="1512613"/>
            <a:ext cx="0" cy="1097280"/>
          </a:xfrm>
          <a:prstGeom prst="straightConnector1">
            <a:avLst/>
          </a:prstGeom>
          <a:ln w="79375">
            <a:solidFill>
              <a:srgbClr val="FFFF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8B1247FC-0606-438E-BE00-D8F199374F53}"/>
              </a:ext>
            </a:extLst>
          </p:cNvPr>
          <p:cNvCxnSpPr>
            <a:cxnSpLocks/>
          </p:cNvCxnSpPr>
          <p:nvPr/>
        </p:nvCxnSpPr>
        <p:spPr bwMode="auto">
          <a:xfrm>
            <a:off x="2358390" y="3147103"/>
            <a:ext cx="0" cy="772491"/>
          </a:xfrm>
          <a:prstGeom prst="straightConnector1">
            <a:avLst/>
          </a:prstGeom>
          <a:ln w="79375">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F86026A1-B838-46D1-BF8E-7B7AECC537B3}"/>
              </a:ext>
            </a:extLst>
          </p:cNvPr>
          <p:cNvCxnSpPr/>
          <p:nvPr/>
        </p:nvCxnSpPr>
        <p:spPr bwMode="auto">
          <a:xfrm>
            <a:off x="6507480" y="1289322"/>
            <a:ext cx="0" cy="1097280"/>
          </a:xfrm>
          <a:prstGeom prst="straightConnector1">
            <a:avLst/>
          </a:prstGeom>
          <a:ln w="79375">
            <a:solidFill>
              <a:srgbClr val="FFFF00"/>
            </a:solidFill>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0DFD4A23-5638-449F-BDBF-7DA5AB2E746B}"/>
              </a:ext>
            </a:extLst>
          </p:cNvPr>
          <p:cNvCxnSpPr>
            <a:cxnSpLocks/>
          </p:cNvCxnSpPr>
          <p:nvPr/>
        </p:nvCxnSpPr>
        <p:spPr bwMode="auto">
          <a:xfrm>
            <a:off x="8042910" y="2355762"/>
            <a:ext cx="0" cy="772491"/>
          </a:xfrm>
          <a:prstGeom prst="straightConnector1">
            <a:avLst/>
          </a:prstGeom>
          <a:ln w="79375">
            <a:solidFill>
              <a:srgbClr val="FF0000"/>
            </a:solidFill>
            <a:headEnd type="none" w="med" len="med"/>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7972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7170052-A8DE-4EB5-BAA9-558FF1C3A576}"/>
              </a:ext>
            </a:extLst>
          </p:cNvPr>
          <p:cNvGraphicFramePr>
            <a:graphicFrameLocks noGrp="1"/>
          </p:cNvGraphicFramePr>
          <p:nvPr>
            <p:ph idx="1"/>
            <p:extLst>
              <p:ext uri="{D42A27DB-BD31-4B8C-83A1-F6EECF244321}">
                <p14:modId xmlns:p14="http://schemas.microsoft.com/office/powerpoint/2010/main" val="855332734"/>
              </p:ext>
            </p:extLst>
          </p:nvPr>
        </p:nvGraphicFramePr>
        <p:xfrm>
          <a:off x="0" y="729339"/>
          <a:ext cx="9144240" cy="5855925"/>
        </p:xfrm>
        <a:graphic>
          <a:graphicData uri="http://schemas.openxmlformats.org/drawingml/2006/table">
            <a:tbl>
              <a:tblPr firstRow="1" firstCol="1" bandRow="1">
                <a:tableStyleId>{5C22544A-7EE6-4342-B048-85BDC9FD1C3A}</a:tableStyleId>
              </a:tblPr>
              <a:tblGrid>
                <a:gridCol w="2099285">
                  <a:extLst>
                    <a:ext uri="{9D8B030D-6E8A-4147-A177-3AD203B41FA5}">
                      <a16:colId xmlns:a16="http://schemas.microsoft.com/office/drawing/2014/main" val="3443907055"/>
                    </a:ext>
                  </a:extLst>
                </a:gridCol>
                <a:gridCol w="2240384">
                  <a:extLst>
                    <a:ext uri="{9D8B030D-6E8A-4147-A177-3AD203B41FA5}">
                      <a16:colId xmlns:a16="http://schemas.microsoft.com/office/drawing/2014/main" val="3321216089"/>
                    </a:ext>
                  </a:extLst>
                </a:gridCol>
                <a:gridCol w="2155364">
                  <a:extLst>
                    <a:ext uri="{9D8B030D-6E8A-4147-A177-3AD203B41FA5}">
                      <a16:colId xmlns:a16="http://schemas.microsoft.com/office/drawing/2014/main" val="3096343537"/>
                    </a:ext>
                  </a:extLst>
                </a:gridCol>
                <a:gridCol w="2649207">
                  <a:extLst>
                    <a:ext uri="{9D8B030D-6E8A-4147-A177-3AD203B41FA5}">
                      <a16:colId xmlns:a16="http://schemas.microsoft.com/office/drawing/2014/main" val="3092161124"/>
                    </a:ext>
                  </a:extLst>
                </a:gridCol>
              </a:tblGrid>
              <a:tr h="1248622">
                <a:tc>
                  <a:txBody>
                    <a:bodyPr/>
                    <a:lstStyle/>
                    <a:p>
                      <a:pPr marL="0" marR="0" algn="ctr">
                        <a:spcBef>
                          <a:spcPts val="0"/>
                        </a:spcBef>
                        <a:spcAft>
                          <a:spcPts val="300"/>
                        </a:spcAft>
                      </a:pPr>
                      <a:r>
                        <a:rPr lang="en-US" sz="1700" dirty="0">
                          <a:effectLst/>
                          <a:latin typeface="Arial"/>
                          <a:cs typeface="Arial"/>
                        </a:rPr>
                        <a:t>Adverse Event</a:t>
                      </a:r>
                      <a:endParaRPr lang="en-US" sz="1700" dirty="0">
                        <a:effectLst/>
                        <a:latin typeface="Arial"/>
                        <a:ea typeface="Times New Roman" panose="02020603050405020304" pitchFamily="18" charset="0"/>
                        <a:cs typeface="Arial"/>
                      </a:endParaRPr>
                    </a:p>
                  </a:txBody>
                  <a:tcPr marL="97684" marR="97684" marT="0" marB="0" anchor="ctr"/>
                </a:tc>
                <a:tc>
                  <a:txBody>
                    <a:bodyPr/>
                    <a:lstStyle/>
                    <a:p>
                      <a:pPr marL="0" marR="0" algn="ctr">
                        <a:spcBef>
                          <a:spcPts val="0"/>
                        </a:spcBef>
                        <a:spcAft>
                          <a:spcPts val="300"/>
                        </a:spcAft>
                      </a:pPr>
                      <a:r>
                        <a:rPr lang="en-US" sz="1700" dirty="0">
                          <a:effectLst/>
                          <a:latin typeface="Arial"/>
                          <a:cs typeface="Arial"/>
                        </a:rPr>
                        <a:t>Environmental change</a:t>
                      </a:r>
                      <a:endParaRPr lang="en-US" sz="1700" dirty="0">
                        <a:effectLst/>
                        <a:latin typeface="Arial"/>
                        <a:ea typeface="Times New Roman" panose="02020603050405020304" pitchFamily="18" charset="0"/>
                        <a:cs typeface="Arial"/>
                      </a:endParaRPr>
                    </a:p>
                  </a:txBody>
                  <a:tcPr marL="97684" marR="97684" marT="0" marB="0" anchor="ctr"/>
                </a:tc>
                <a:tc>
                  <a:txBody>
                    <a:bodyPr/>
                    <a:lstStyle/>
                    <a:p>
                      <a:pPr marL="0" marR="0" algn="ctr">
                        <a:spcBef>
                          <a:spcPts val="0"/>
                        </a:spcBef>
                        <a:spcAft>
                          <a:spcPts val="300"/>
                        </a:spcAft>
                      </a:pPr>
                      <a:r>
                        <a:rPr lang="en-US" sz="1700">
                          <a:effectLst/>
                          <a:latin typeface="Arial"/>
                          <a:cs typeface="Arial"/>
                        </a:rPr>
                        <a:t>Qualitative Symptoms</a:t>
                      </a:r>
                      <a:endParaRPr lang="en-US" sz="1700">
                        <a:effectLst/>
                        <a:latin typeface="Arial"/>
                        <a:ea typeface="Times New Roman" panose="02020603050405020304" pitchFamily="18" charset="0"/>
                        <a:cs typeface="Arial"/>
                      </a:endParaRPr>
                    </a:p>
                  </a:txBody>
                  <a:tcPr marL="97684" marR="97684" marT="0" marB="0" anchor="ctr"/>
                </a:tc>
                <a:tc>
                  <a:txBody>
                    <a:bodyPr/>
                    <a:lstStyle/>
                    <a:p>
                      <a:pPr marL="0" marR="0" algn="ctr">
                        <a:spcBef>
                          <a:spcPts val="0"/>
                        </a:spcBef>
                        <a:spcAft>
                          <a:spcPts val="300"/>
                        </a:spcAft>
                      </a:pPr>
                      <a:r>
                        <a:rPr lang="en-US" sz="1700" dirty="0">
                          <a:effectLst/>
                          <a:latin typeface="Arial"/>
                          <a:cs typeface="Arial"/>
                        </a:rPr>
                        <a:t>Morphology response, i.e., crew member vital sign change</a:t>
                      </a:r>
                      <a:endParaRPr lang="en-US" sz="1700" dirty="0">
                        <a:effectLst/>
                        <a:latin typeface="Arial"/>
                        <a:ea typeface="Times New Roman" panose="02020603050405020304" pitchFamily="18" charset="0"/>
                        <a:cs typeface="Arial"/>
                      </a:endParaRPr>
                    </a:p>
                  </a:txBody>
                  <a:tcPr marL="97684" marR="97684" marT="0" marB="0" anchor="ctr"/>
                </a:tc>
                <a:extLst>
                  <a:ext uri="{0D108BD9-81ED-4DB2-BD59-A6C34878D82A}">
                    <a16:rowId xmlns:a16="http://schemas.microsoft.com/office/drawing/2014/main" val="90431138"/>
                  </a:ext>
                </a:extLst>
              </a:tr>
              <a:tr h="1485749">
                <a:tc>
                  <a:txBody>
                    <a:bodyPr/>
                    <a:lstStyle/>
                    <a:p>
                      <a:pPr marL="0" marR="0" algn="ctr">
                        <a:spcBef>
                          <a:spcPts val="0"/>
                        </a:spcBef>
                        <a:spcAft>
                          <a:spcPts val="300"/>
                        </a:spcAft>
                      </a:pPr>
                      <a:r>
                        <a:rPr lang="en-US" sz="1700">
                          <a:effectLst/>
                          <a:latin typeface="Arial"/>
                          <a:cs typeface="Arial"/>
                        </a:rPr>
                        <a:t>Fire in microgravity environment</a:t>
                      </a:r>
                      <a:endParaRPr lang="en-US" sz="1700">
                        <a:effectLst/>
                        <a:latin typeface="Arial"/>
                        <a:ea typeface="Times New Roman" panose="02020603050405020304" pitchFamily="18" charset="0"/>
                        <a:cs typeface="Arial"/>
                      </a:endParaRPr>
                    </a:p>
                  </a:txBody>
                  <a:tcPr marL="97684" marR="97684" marT="0" marB="0" anchor="ctr"/>
                </a:tc>
                <a:tc>
                  <a:txBody>
                    <a:bodyPr/>
                    <a:lstStyle/>
                    <a:p>
                      <a:pPr marL="0" marR="0" algn="ctr">
                        <a:spcBef>
                          <a:spcPts val="0"/>
                        </a:spcBef>
                        <a:spcAft>
                          <a:spcPts val="300"/>
                        </a:spcAft>
                      </a:pPr>
                      <a:r>
                        <a:rPr lang="en-US" sz="1700" dirty="0">
                          <a:effectLst/>
                          <a:latin typeface="Arial"/>
                          <a:cs typeface="Arial"/>
                        </a:rPr>
                        <a:t>CO increase, formaldehyde production [52]</a:t>
                      </a:r>
                      <a:endParaRPr lang="en-US" sz="1700" dirty="0">
                        <a:effectLst/>
                        <a:latin typeface="Arial"/>
                        <a:ea typeface="Times New Roman" panose="02020603050405020304" pitchFamily="18" charset="0"/>
                        <a:cs typeface="Arial"/>
                      </a:endParaRPr>
                    </a:p>
                  </a:txBody>
                  <a:tcPr marL="97684" marR="97684" marT="0" marB="0" anchor="ctr"/>
                </a:tc>
                <a:tc>
                  <a:txBody>
                    <a:bodyPr/>
                    <a:lstStyle/>
                    <a:p>
                      <a:pPr marL="0" marR="0" algn="ctr">
                        <a:spcBef>
                          <a:spcPts val="0"/>
                        </a:spcBef>
                        <a:spcAft>
                          <a:spcPts val="300"/>
                        </a:spcAft>
                      </a:pPr>
                      <a:r>
                        <a:rPr lang="en-US" sz="1700" dirty="0">
                          <a:effectLst/>
                          <a:latin typeface="Arial"/>
                          <a:cs typeface="Arial"/>
                        </a:rPr>
                        <a:t>Headache, nausea, loss of consciousness</a:t>
                      </a:r>
                      <a:endParaRPr lang="en-US" sz="1700" dirty="0">
                        <a:effectLst/>
                        <a:latin typeface="Arial"/>
                        <a:ea typeface="Times New Roman" panose="02020603050405020304" pitchFamily="18" charset="0"/>
                        <a:cs typeface="Arial"/>
                      </a:endParaRPr>
                    </a:p>
                  </a:txBody>
                  <a:tcPr marL="97684" marR="97684" marT="0" marB="0" anchor="ctr"/>
                </a:tc>
                <a:tc>
                  <a:txBody>
                    <a:bodyPr/>
                    <a:lstStyle/>
                    <a:p>
                      <a:pPr marL="0" marR="0" algn="ctr">
                        <a:spcBef>
                          <a:spcPts val="0"/>
                        </a:spcBef>
                        <a:spcAft>
                          <a:spcPts val="300"/>
                        </a:spcAft>
                      </a:pPr>
                      <a:r>
                        <a:rPr lang="en-US" sz="1700" dirty="0">
                          <a:effectLst/>
                          <a:latin typeface="Arial"/>
                          <a:cs typeface="Arial"/>
                        </a:rPr>
                        <a:t>ST-segment elevation/depression;</a:t>
                      </a:r>
                    </a:p>
                    <a:p>
                      <a:pPr marL="0" marR="0" algn="ctr">
                        <a:spcBef>
                          <a:spcPts val="0"/>
                        </a:spcBef>
                        <a:spcAft>
                          <a:spcPts val="300"/>
                        </a:spcAft>
                      </a:pPr>
                      <a:r>
                        <a:rPr lang="en-US" sz="1700" dirty="0">
                          <a:effectLst/>
                          <a:latin typeface="Arial"/>
                          <a:cs typeface="Arial"/>
                        </a:rPr>
                        <a:t>T-wave inversion</a:t>
                      </a:r>
                      <a:endParaRPr lang="en-US" sz="1700" dirty="0">
                        <a:effectLst/>
                        <a:latin typeface="Arial"/>
                        <a:ea typeface="Times New Roman" panose="02020603050405020304" pitchFamily="18" charset="0"/>
                        <a:cs typeface="Arial"/>
                      </a:endParaRPr>
                    </a:p>
                  </a:txBody>
                  <a:tcPr marL="97684" marR="97684" marT="0" marB="0" anchor="ctr"/>
                </a:tc>
                <a:extLst>
                  <a:ext uri="{0D108BD9-81ED-4DB2-BD59-A6C34878D82A}">
                    <a16:rowId xmlns:a16="http://schemas.microsoft.com/office/drawing/2014/main" val="1807495242"/>
                  </a:ext>
                </a:extLst>
              </a:tr>
              <a:tr h="1560777">
                <a:tc>
                  <a:txBody>
                    <a:bodyPr/>
                    <a:lstStyle/>
                    <a:p>
                      <a:pPr marL="0" marR="0" algn="ctr">
                        <a:spcBef>
                          <a:spcPts val="0"/>
                        </a:spcBef>
                        <a:spcAft>
                          <a:spcPts val="300"/>
                        </a:spcAft>
                      </a:pPr>
                      <a:r>
                        <a:rPr lang="en-US" sz="1700">
                          <a:effectLst/>
                          <a:latin typeface="Arial"/>
                          <a:cs typeface="Arial"/>
                        </a:rPr>
                        <a:t>Leak in habitat</a:t>
                      </a:r>
                      <a:endParaRPr lang="en-US" sz="1700">
                        <a:effectLst/>
                        <a:latin typeface="Arial"/>
                        <a:ea typeface="Times New Roman" panose="02020603050405020304" pitchFamily="18" charset="0"/>
                        <a:cs typeface="Arial"/>
                      </a:endParaRPr>
                    </a:p>
                  </a:txBody>
                  <a:tcPr marL="97684" marR="97684" marT="0" marB="0" anchor="ctr"/>
                </a:tc>
                <a:tc>
                  <a:txBody>
                    <a:bodyPr/>
                    <a:lstStyle/>
                    <a:p>
                      <a:pPr marL="0" marR="0" algn="ctr">
                        <a:spcBef>
                          <a:spcPts val="0"/>
                        </a:spcBef>
                        <a:spcAft>
                          <a:spcPts val="300"/>
                        </a:spcAft>
                      </a:pPr>
                      <a:r>
                        <a:rPr lang="en-US" sz="1700">
                          <a:effectLst/>
                          <a:latin typeface="Arial"/>
                          <a:cs typeface="Arial"/>
                        </a:rPr>
                        <a:t>Pressure drop, O</a:t>
                      </a:r>
                      <a:r>
                        <a:rPr lang="en-US" sz="1700" baseline="-25000">
                          <a:effectLst/>
                          <a:latin typeface="Arial"/>
                          <a:cs typeface="Arial"/>
                        </a:rPr>
                        <a:t>2</a:t>
                      </a:r>
                      <a:r>
                        <a:rPr lang="en-US" sz="1700">
                          <a:effectLst/>
                          <a:latin typeface="Arial"/>
                          <a:cs typeface="Arial"/>
                        </a:rPr>
                        <a:t> decrease [53]</a:t>
                      </a:r>
                      <a:endParaRPr lang="en-US" sz="1700">
                        <a:effectLst/>
                        <a:latin typeface="Arial"/>
                        <a:ea typeface="Times New Roman" panose="02020603050405020304" pitchFamily="18" charset="0"/>
                        <a:cs typeface="Arial"/>
                      </a:endParaRPr>
                    </a:p>
                  </a:txBody>
                  <a:tcPr marL="97684" marR="97684" marT="0" marB="0" anchor="ctr"/>
                </a:tc>
                <a:tc>
                  <a:txBody>
                    <a:bodyPr/>
                    <a:lstStyle/>
                    <a:p>
                      <a:pPr marL="0" marR="0" algn="ctr">
                        <a:spcBef>
                          <a:spcPts val="0"/>
                        </a:spcBef>
                        <a:spcAft>
                          <a:spcPts val="300"/>
                        </a:spcAft>
                      </a:pPr>
                      <a:r>
                        <a:rPr lang="en-US" sz="1700" dirty="0">
                          <a:effectLst/>
                          <a:latin typeface="Arial"/>
                          <a:cs typeface="Arial"/>
                        </a:rPr>
                        <a:t>Shortness of breath, dizziness, visual disorders, rapid heartbeat</a:t>
                      </a:r>
                      <a:endParaRPr lang="en-US" sz="1700" dirty="0">
                        <a:effectLst/>
                        <a:latin typeface="Arial"/>
                        <a:ea typeface="Times New Roman" panose="02020603050405020304" pitchFamily="18" charset="0"/>
                        <a:cs typeface="Arial"/>
                      </a:endParaRPr>
                    </a:p>
                  </a:txBody>
                  <a:tcPr marL="97684" marR="97684" marT="0" marB="0" anchor="ctr"/>
                </a:tc>
                <a:tc>
                  <a:txBody>
                    <a:bodyPr/>
                    <a:lstStyle/>
                    <a:p>
                      <a:pPr marL="0" marR="0" algn="ctr">
                        <a:spcBef>
                          <a:spcPts val="0"/>
                        </a:spcBef>
                        <a:spcAft>
                          <a:spcPts val="300"/>
                        </a:spcAft>
                      </a:pPr>
                      <a:r>
                        <a:rPr lang="en-US" sz="1700" dirty="0">
                          <a:effectLst/>
                          <a:latin typeface="Arial"/>
                          <a:cs typeface="Arial"/>
                        </a:rPr>
                        <a:t>RS-T segment elevation, T-wave inversion</a:t>
                      </a:r>
                      <a:endParaRPr lang="en-US" sz="1700" dirty="0">
                        <a:effectLst/>
                        <a:latin typeface="Arial"/>
                        <a:ea typeface="Times New Roman" panose="02020603050405020304" pitchFamily="18" charset="0"/>
                        <a:cs typeface="Arial"/>
                      </a:endParaRPr>
                    </a:p>
                  </a:txBody>
                  <a:tcPr marL="97684" marR="97684" marT="0" marB="0" anchor="ctr"/>
                </a:tc>
                <a:extLst>
                  <a:ext uri="{0D108BD9-81ED-4DB2-BD59-A6C34878D82A}">
                    <a16:rowId xmlns:a16="http://schemas.microsoft.com/office/drawing/2014/main" val="3399978530"/>
                  </a:ext>
                </a:extLst>
              </a:tr>
              <a:tr h="1560777">
                <a:tc>
                  <a:txBody>
                    <a:bodyPr/>
                    <a:lstStyle/>
                    <a:p>
                      <a:pPr marL="0" marR="0" algn="ctr">
                        <a:spcBef>
                          <a:spcPts val="0"/>
                        </a:spcBef>
                        <a:spcAft>
                          <a:spcPts val="300"/>
                        </a:spcAft>
                      </a:pPr>
                      <a:r>
                        <a:rPr lang="en-US" sz="1700">
                          <a:effectLst/>
                          <a:latin typeface="Arial"/>
                          <a:cs typeface="Arial"/>
                        </a:rPr>
                        <a:t>Outgassing from habitat components [54]</a:t>
                      </a:r>
                      <a:endParaRPr lang="en-US" sz="1700">
                        <a:effectLst/>
                        <a:latin typeface="Arial"/>
                        <a:ea typeface="Times New Roman" panose="02020603050405020304" pitchFamily="18" charset="0"/>
                        <a:cs typeface="Arial"/>
                      </a:endParaRPr>
                    </a:p>
                  </a:txBody>
                  <a:tcPr marL="97684" marR="97684" marT="0" marB="0" anchor="ctr"/>
                </a:tc>
                <a:tc>
                  <a:txBody>
                    <a:bodyPr/>
                    <a:lstStyle/>
                    <a:p>
                      <a:pPr marL="0" marR="0" algn="ctr">
                        <a:spcBef>
                          <a:spcPts val="0"/>
                        </a:spcBef>
                        <a:spcAft>
                          <a:spcPts val="300"/>
                        </a:spcAft>
                      </a:pPr>
                      <a:r>
                        <a:rPr lang="en-US" sz="1700" dirty="0">
                          <a:effectLst/>
                          <a:latin typeface="Arial"/>
                          <a:cs typeface="Arial"/>
                        </a:rPr>
                        <a:t>CO</a:t>
                      </a:r>
                      <a:r>
                        <a:rPr lang="en-US" sz="1700" baseline="-25000" dirty="0">
                          <a:effectLst/>
                          <a:latin typeface="Arial"/>
                          <a:cs typeface="Arial"/>
                        </a:rPr>
                        <a:t>2 </a:t>
                      </a:r>
                      <a:r>
                        <a:rPr lang="en-US" sz="1700" dirty="0">
                          <a:effectLst/>
                          <a:latin typeface="Arial"/>
                          <a:cs typeface="Arial"/>
                        </a:rPr>
                        <a:t>increase, presence of volatile compounds</a:t>
                      </a:r>
                      <a:endParaRPr lang="en-US" sz="1700" dirty="0">
                        <a:effectLst/>
                        <a:latin typeface="Arial"/>
                        <a:ea typeface="Times New Roman" panose="02020603050405020304" pitchFamily="18" charset="0"/>
                        <a:cs typeface="Arial"/>
                      </a:endParaRPr>
                    </a:p>
                  </a:txBody>
                  <a:tcPr marL="97684" marR="97684" marT="0" marB="0" anchor="ctr"/>
                </a:tc>
                <a:tc>
                  <a:txBody>
                    <a:bodyPr/>
                    <a:lstStyle/>
                    <a:p>
                      <a:pPr marL="0" marR="0" algn="ctr">
                        <a:spcBef>
                          <a:spcPts val="0"/>
                        </a:spcBef>
                        <a:spcAft>
                          <a:spcPts val="300"/>
                        </a:spcAft>
                      </a:pPr>
                      <a:r>
                        <a:rPr lang="en-US" sz="1700" dirty="0">
                          <a:effectLst/>
                          <a:latin typeface="Arial"/>
                          <a:cs typeface="Arial"/>
                        </a:rPr>
                        <a:t>Shortness of breath, dizziness, fatigue, loss of consciousness</a:t>
                      </a:r>
                      <a:endParaRPr lang="en-US" sz="1700" dirty="0">
                        <a:effectLst/>
                        <a:latin typeface="Arial"/>
                        <a:ea typeface="Times New Roman" panose="02020603050405020304" pitchFamily="18" charset="0"/>
                        <a:cs typeface="Arial"/>
                      </a:endParaRPr>
                    </a:p>
                  </a:txBody>
                  <a:tcPr marL="97684" marR="97684" marT="0" marB="0" anchor="ctr"/>
                </a:tc>
                <a:tc>
                  <a:txBody>
                    <a:bodyPr/>
                    <a:lstStyle/>
                    <a:p>
                      <a:pPr marL="0" marR="0" algn="ctr">
                        <a:spcBef>
                          <a:spcPts val="0"/>
                        </a:spcBef>
                        <a:spcAft>
                          <a:spcPts val="300"/>
                        </a:spcAft>
                      </a:pPr>
                      <a:r>
                        <a:rPr lang="en-US" sz="1700" dirty="0">
                          <a:effectLst/>
                          <a:latin typeface="Arial"/>
                          <a:cs typeface="Arial"/>
                        </a:rPr>
                        <a:t>Lowering and inversion of P-waves, T-wave inversion</a:t>
                      </a:r>
                      <a:endParaRPr lang="en-US" sz="1700" dirty="0">
                        <a:effectLst/>
                        <a:latin typeface="Arial"/>
                        <a:ea typeface="Times New Roman" panose="02020603050405020304" pitchFamily="18" charset="0"/>
                        <a:cs typeface="Arial"/>
                      </a:endParaRPr>
                    </a:p>
                  </a:txBody>
                  <a:tcPr marL="97684" marR="97684" marT="0" marB="0" anchor="ctr"/>
                </a:tc>
                <a:extLst>
                  <a:ext uri="{0D108BD9-81ED-4DB2-BD59-A6C34878D82A}">
                    <a16:rowId xmlns:a16="http://schemas.microsoft.com/office/drawing/2014/main" val="1084619932"/>
                  </a:ext>
                </a:extLst>
              </a:tr>
            </a:tbl>
          </a:graphicData>
        </a:graphic>
      </p:graphicFrame>
      <p:sp>
        <p:nvSpPr>
          <p:cNvPr id="5" name="Text Box 4"/>
          <p:cNvSpPr txBox="1">
            <a:spLocks noChangeArrowheads="1"/>
          </p:cNvSpPr>
          <p:nvPr/>
        </p:nvSpPr>
        <p:spPr bwMode="auto">
          <a:xfrm>
            <a:off x="658813" y="-63500"/>
            <a:ext cx="782637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Environmental Change Indicator Modality:</a:t>
            </a:r>
          </a:p>
          <a:p>
            <a:pPr algn="ctr"/>
            <a:r>
              <a:rPr lang="en-US" sz="2000" b="1" i="1" dirty="0">
                <a:solidFill>
                  <a:schemeClr val="bg1"/>
                </a:solidFill>
                <a:latin typeface="Arial" charset="0"/>
              </a:rPr>
              <a:t>ECG: Morphology Shifts in Response to Adverse Events</a:t>
            </a:r>
          </a:p>
        </p:txBody>
      </p:sp>
    </p:spTree>
    <p:extLst>
      <p:ext uri="{BB962C8B-B14F-4D97-AF65-F5344CB8AC3E}">
        <p14:creationId xmlns:p14="http://schemas.microsoft.com/office/powerpoint/2010/main" val="122448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47079F-1611-4DE5-9CCC-E960239842EC}"/>
              </a:ext>
            </a:extLst>
          </p:cNvPr>
          <p:cNvSpPr>
            <a:spLocks noGrp="1"/>
          </p:cNvSpPr>
          <p:nvPr>
            <p:ph idx="1"/>
          </p:nvPr>
        </p:nvSpPr>
        <p:spPr>
          <a:xfrm>
            <a:off x="0" y="4333004"/>
            <a:ext cx="9144000" cy="2127386"/>
          </a:xfrm>
        </p:spPr>
        <p:txBody>
          <a:bodyPr/>
          <a:lstStyle/>
          <a:p>
            <a:pPr>
              <a:lnSpc>
                <a:spcPct val="120000"/>
              </a:lnSpc>
            </a:pPr>
            <a:r>
              <a:rPr lang="en-US" sz="2000" dirty="0">
                <a:solidFill>
                  <a:schemeClr val="bg1"/>
                </a:solidFill>
                <a:latin typeface="Arial"/>
                <a:cs typeface="Arial"/>
              </a:rPr>
              <a:t>Pulse oximeters to measure arterial oxygen saturation (</a:t>
            </a:r>
            <a:r>
              <a:rPr lang="en-US" sz="2000" dirty="0">
                <a:solidFill>
                  <a:srgbClr val="FFFF00"/>
                </a:solidFill>
                <a:latin typeface="Arial"/>
                <a:cs typeface="Arial"/>
              </a:rPr>
              <a:t>SpO</a:t>
            </a:r>
            <a:r>
              <a:rPr lang="en-US" sz="2000" baseline="-25000" dirty="0">
                <a:solidFill>
                  <a:srgbClr val="FFFF00"/>
                </a:solidFill>
                <a:latin typeface="Arial"/>
                <a:cs typeface="Arial"/>
              </a:rPr>
              <a:t>2</a:t>
            </a:r>
            <a:r>
              <a:rPr lang="en-US" sz="2000" dirty="0">
                <a:solidFill>
                  <a:schemeClr val="bg1"/>
                </a:solidFill>
                <a:latin typeface="Arial"/>
                <a:cs typeface="Arial"/>
              </a:rPr>
              <a:t>)</a:t>
            </a:r>
          </a:p>
          <a:p>
            <a:pPr>
              <a:lnSpc>
                <a:spcPct val="120000"/>
              </a:lnSpc>
            </a:pPr>
            <a:r>
              <a:rPr lang="en-US" sz="2000" dirty="0">
                <a:solidFill>
                  <a:schemeClr val="bg1"/>
                </a:solidFill>
                <a:latin typeface="Arial"/>
                <a:cs typeface="Arial"/>
              </a:rPr>
              <a:t>Functions to observe abnormalities in </a:t>
            </a:r>
            <a:r>
              <a:rPr lang="en-US" sz="2000" dirty="0">
                <a:solidFill>
                  <a:srgbClr val="FFFF00"/>
                </a:solidFill>
                <a:latin typeface="Arial"/>
                <a:cs typeface="Arial"/>
              </a:rPr>
              <a:t>O</a:t>
            </a:r>
            <a:r>
              <a:rPr lang="en-US" sz="2000" baseline="-25000" dirty="0">
                <a:solidFill>
                  <a:srgbClr val="FFFF00"/>
                </a:solidFill>
                <a:latin typeface="Arial"/>
                <a:cs typeface="Arial"/>
              </a:rPr>
              <a:t>2</a:t>
            </a:r>
            <a:r>
              <a:rPr lang="en-US" sz="2000" dirty="0">
                <a:solidFill>
                  <a:srgbClr val="FFFF00"/>
                </a:solidFill>
                <a:latin typeface="Arial"/>
                <a:cs typeface="Arial"/>
              </a:rPr>
              <a:t> </a:t>
            </a:r>
            <a:r>
              <a:rPr lang="en-US" sz="2000" dirty="0">
                <a:solidFill>
                  <a:schemeClr val="bg1"/>
                </a:solidFill>
                <a:latin typeface="Arial"/>
                <a:cs typeface="Arial"/>
              </a:rPr>
              <a:t>and </a:t>
            </a:r>
            <a:r>
              <a:rPr lang="en-US" sz="2000" dirty="0">
                <a:solidFill>
                  <a:srgbClr val="FFFF00"/>
                </a:solidFill>
                <a:latin typeface="Arial"/>
                <a:cs typeface="Arial"/>
              </a:rPr>
              <a:t>CO</a:t>
            </a:r>
            <a:r>
              <a:rPr lang="en-US" sz="2000" baseline="-25000" dirty="0">
                <a:solidFill>
                  <a:srgbClr val="FFFF00"/>
                </a:solidFill>
                <a:latin typeface="Arial"/>
                <a:cs typeface="Arial"/>
              </a:rPr>
              <a:t>2</a:t>
            </a:r>
            <a:r>
              <a:rPr lang="en-US" sz="2000" dirty="0">
                <a:solidFill>
                  <a:srgbClr val="FFFF00"/>
                </a:solidFill>
                <a:latin typeface="Arial"/>
                <a:cs typeface="Arial"/>
              </a:rPr>
              <a:t> </a:t>
            </a:r>
            <a:r>
              <a:rPr lang="en-US" sz="2000" dirty="0">
                <a:solidFill>
                  <a:schemeClr val="bg1"/>
                </a:solidFill>
                <a:latin typeface="Arial"/>
                <a:cs typeface="Arial"/>
              </a:rPr>
              <a:t>saturations (e.g., O</a:t>
            </a:r>
            <a:r>
              <a:rPr lang="en-US" sz="2000" baseline="-25000" dirty="0">
                <a:solidFill>
                  <a:schemeClr val="bg1"/>
                </a:solidFill>
                <a:latin typeface="Arial"/>
                <a:cs typeface="Arial"/>
              </a:rPr>
              <a:t>2</a:t>
            </a:r>
            <a:r>
              <a:rPr lang="en-US" sz="2000" dirty="0">
                <a:solidFill>
                  <a:schemeClr val="bg1"/>
                </a:solidFill>
                <a:latin typeface="Arial"/>
                <a:cs typeface="Arial"/>
              </a:rPr>
              <a:t>-leaks or CO</a:t>
            </a:r>
            <a:r>
              <a:rPr lang="en-US" sz="2000" baseline="-25000" dirty="0">
                <a:solidFill>
                  <a:schemeClr val="bg1"/>
                </a:solidFill>
                <a:latin typeface="Arial"/>
                <a:cs typeface="Arial"/>
              </a:rPr>
              <a:t>2</a:t>
            </a:r>
            <a:r>
              <a:rPr lang="en-US" sz="2000" dirty="0">
                <a:solidFill>
                  <a:schemeClr val="bg1"/>
                </a:solidFill>
                <a:latin typeface="Arial"/>
                <a:cs typeface="Arial"/>
              </a:rPr>
              <a:t> outgassing)</a:t>
            </a:r>
          </a:p>
          <a:p>
            <a:pPr>
              <a:lnSpc>
                <a:spcPct val="120000"/>
              </a:lnSpc>
            </a:pPr>
            <a:r>
              <a:rPr lang="en-US" sz="2000" dirty="0">
                <a:solidFill>
                  <a:srgbClr val="FF0000"/>
                </a:solidFill>
                <a:latin typeface="Arial"/>
                <a:cs typeface="Arial"/>
              </a:rPr>
              <a:t>Cannot distinguish between </a:t>
            </a:r>
            <a:r>
              <a:rPr lang="en-US" sz="2000" dirty="0">
                <a:solidFill>
                  <a:srgbClr val="FFFF00"/>
                </a:solidFill>
                <a:latin typeface="Arial"/>
                <a:cs typeface="Arial"/>
              </a:rPr>
              <a:t>O</a:t>
            </a:r>
            <a:r>
              <a:rPr lang="en-US" sz="2000" baseline="-25000" dirty="0">
                <a:solidFill>
                  <a:srgbClr val="FFFF00"/>
                </a:solidFill>
                <a:latin typeface="Arial"/>
                <a:cs typeface="Arial"/>
              </a:rPr>
              <a:t>2</a:t>
            </a:r>
            <a:r>
              <a:rPr lang="en-US" sz="2000" dirty="0">
                <a:solidFill>
                  <a:srgbClr val="FFFF00"/>
                </a:solidFill>
                <a:latin typeface="Arial"/>
                <a:cs typeface="Arial"/>
              </a:rPr>
              <a:t> </a:t>
            </a:r>
            <a:r>
              <a:rPr lang="en-US" sz="2000" dirty="0">
                <a:solidFill>
                  <a:srgbClr val="FF0000"/>
                </a:solidFill>
                <a:latin typeface="Arial"/>
                <a:cs typeface="Arial"/>
              </a:rPr>
              <a:t>and </a:t>
            </a:r>
            <a:r>
              <a:rPr lang="en-US" sz="2000" dirty="0">
                <a:solidFill>
                  <a:srgbClr val="FFFF00"/>
                </a:solidFill>
                <a:latin typeface="Arial"/>
                <a:cs typeface="Arial"/>
              </a:rPr>
              <a:t>CO </a:t>
            </a:r>
            <a:r>
              <a:rPr lang="en-US" sz="2000" dirty="0">
                <a:solidFill>
                  <a:srgbClr val="FF0000"/>
                </a:solidFill>
                <a:latin typeface="Arial"/>
                <a:cs typeface="Arial"/>
              </a:rPr>
              <a:t>(e.g., may not detect CO-outgassing event aboard a space habitat)</a:t>
            </a:r>
            <a:endParaRPr lang="en-US" sz="2000" dirty="0">
              <a:solidFill>
                <a:srgbClr val="FFFF00"/>
              </a:solidFill>
              <a:latin typeface="Arial"/>
              <a:cs typeface="Arial"/>
            </a:endParaRPr>
          </a:p>
        </p:txBody>
      </p:sp>
      <p:sp>
        <p:nvSpPr>
          <p:cNvPr id="5" name="TextBox 4">
            <a:extLst>
              <a:ext uri="{FF2B5EF4-FFF2-40B4-BE49-F238E27FC236}">
                <a16:creationId xmlns:a16="http://schemas.microsoft.com/office/drawing/2014/main" id="{6975BAF3-2630-4DB5-971D-928A764BDCCC}"/>
              </a:ext>
            </a:extLst>
          </p:cNvPr>
          <p:cNvSpPr txBox="1"/>
          <p:nvPr/>
        </p:nvSpPr>
        <p:spPr>
          <a:xfrm>
            <a:off x="1602044" y="1105070"/>
            <a:ext cx="5939912" cy="400110"/>
          </a:xfrm>
          <a:prstGeom prst="rect">
            <a:avLst/>
          </a:prstGeom>
          <a:noFill/>
        </p:spPr>
        <p:txBody>
          <a:bodyPr wrap="square" rtlCol="0">
            <a:spAutoFit/>
          </a:bodyPr>
          <a:lstStyle/>
          <a:p>
            <a:pPr algn="ctr"/>
            <a:r>
              <a:rPr lang="en-US" sz="2000" dirty="0">
                <a:solidFill>
                  <a:srgbClr val="4ADAFF"/>
                </a:solidFill>
                <a:latin typeface="Arial"/>
                <a:cs typeface="Arial"/>
              </a:rPr>
              <a:t>Commercial-off-the-shelf (COTS) pulse </a:t>
            </a:r>
            <a:r>
              <a:rPr lang="en-US" sz="2000" dirty="0" err="1">
                <a:solidFill>
                  <a:srgbClr val="4ADAFF"/>
                </a:solidFill>
                <a:latin typeface="Arial"/>
                <a:cs typeface="Arial"/>
              </a:rPr>
              <a:t>oximeter</a:t>
            </a:r>
            <a:endParaRPr lang="en-US" sz="3200" dirty="0">
              <a:solidFill>
                <a:srgbClr val="4ADAFF"/>
              </a:solidFill>
              <a:latin typeface="Arial"/>
              <a:cs typeface="Arial"/>
            </a:endParaRPr>
          </a:p>
        </p:txBody>
      </p:sp>
      <p:sp>
        <p:nvSpPr>
          <p:cNvPr id="6" name="Text Box 4"/>
          <p:cNvSpPr txBox="1">
            <a:spLocks noChangeArrowheads="1"/>
          </p:cNvSpPr>
          <p:nvPr/>
        </p:nvSpPr>
        <p:spPr bwMode="auto">
          <a:xfrm>
            <a:off x="658813" y="-63500"/>
            <a:ext cx="78263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Environmental Change Indicator Modality:</a:t>
            </a:r>
          </a:p>
          <a:p>
            <a:pPr algn="ctr"/>
            <a:r>
              <a:rPr lang="en-US" b="1" i="1" dirty="0">
                <a:solidFill>
                  <a:schemeClr val="bg1"/>
                </a:solidFill>
                <a:latin typeface="Arial" charset="0"/>
              </a:rPr>
              <a:t>Blood Oxygenation (SpO</a:t>
            </a:r>
            <a:r>
              <a:rPr lang="en-US" b="1" i="1" baseline="-25000" dirty="0">
                <a:solidFill>
                  <a:schemeClr val="bg1"/>
                </a:solidFill>
                <a:latin typeface="Arial" charset="0"/>
              </a:rPr>
              <a:t>2</a:t>
            </a:r>
            <a:r>
              <a:rPr lang="en-US" b="1" i="1" dirty="0">
                <a:solidFill>
                  <a:schemeClr val="bg1"/>
                </a:solidFill>
                <a:latin typeface="Arial" charset="0"/>
              </a:rPr>
              <a:t>)</a:t>
            </a:r>
          </a:p>
        </p:txBody>
      </p:sp>
      <p:pic>
        <p:nvPicPr>
          <p:cNvPr id="8" name="Picture 7">
            <a:extLst>
              <a:ext uri="{FF2B5EF4-FFF2-40B4-BE49-F238E27FC236}">
                <a16:creationId xmlns:a16="http://schemas.microsoft.com/office/drawing/2014/main" id="{9CB17F98-EA88-4367-8F46-09F3366424D9}"/>
              </a:ext>
            </a:extLst>
          </p:cNvPr>
          <p:cNvPicPr/>
          <p:nvPr/>
        </p:nvPicPr>
        <p:blipFill rotWithShape="1">
          <a:blip r:embed="rId2">
            <a:extLst>
              <a:ext uri="{28A0092B-C50C-407E-A947-70E740481C1C}">
                <a14:useLocalDpi xmlns:a14="http://schemas.microsoft.com/office/drawing/2010/main" val="0"/>
              </a:ext>
            </a:extLst>
          </a:blip>
          <a:srcRect l="14666" t="31093" r="10832" b="27568"/>
          <a:stretch/>
        </p:blipFill>
        <p:spPr bwMode="auto">
          <a:xfrm>
            <a:off x="2218571" y="1505985"/>
            <a:ext cx="4706858" cy="261116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227471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279788-0A59-4D87-9BEF-3EEE9B393749}"/>
              </a:ext>
            </a:extLst>
          </p:cNvPr>
          <p:cNvSpPr>
            <a:spLocks noGrp="1"/>
          </p:cNvSpPr>
          <p:nvPr>
            <p:ph idx="1"/>
          </p:nvPr>
        </p:nvSpPr>
        <p:spPr>
          <a:xfrm>
            <a:off x="0" y="3628400"/>
            <a:ext cx="9144000" cy="3016926"/>
          </a:xfrm>
        </p:spPr>
        <p:txBody>
          <a:bodyPr/>
          <a:lstStyle/>
          <a:p>
            <a:r>
              <a:rPr lang="en-US" sz="2000" dirty="0">
                <a:solidFill>
                  <a:srgbClr val="FFFFFF"/>
                </a:solidFill>
                <a:latin typeface="Arial"/>
                <a:cs typeface="Arial"/>
              </a:rPr>
              <a:t>Smartphone-based ophthalmic examination devices </a:t>
            </a:r>
            <a:r>
              <a:rPr lang="en-US" sz="1600" dirty="0">
                <a:solidFill>
                  <a:srgbClr val="4ADAFF"/>
                </a:solidFill>
                <a:latin typeface="Arial"/>
                <a:cs typeface="Arial"/>
              </a:rPr>
              <a:t>(Fink et al., SPIE 2016)</a:t>
            </a:r>
          </a:p>
          <a:p>
            <a:r>
              <a:rPr lang="en-US" sz="2000" i="1" dirty="0">
                <a:solidFill>
                  <a:srgbClr val="FFFFFF"/>
                </a:solidFill>
                <a:latin typeface="Arial"/>
                <a:cs typeface="Arial"/>
              </a:rPr>
              <a:t>Spaceflight-Associated Neuro-ocular Syndrome (SANS)</a:t>
            </a:r>
          </a:p>
          <a:p>
            <a:pPr lvl="1"/>
            <a:r>
              <a:rPr lang="en-US" sz="2000" dirty="0">
                <a:solidFill>
                  <a:srgbClr val="FFFFFF"/>
                </a:solidFill>
                <a:latin typeface="Arial"/>
                <a:cs typeface="Arial"/>
              </a:rPr>
              <a:t>Caused by microgravity</a:t>
            </a:r>
          </a:p>
          <a:p>
            <a:pPr lvl="1"/>
            <a:r>
              <a:rPr lang="en-US" sz="2000" dirty="0">
                <a:solidFill>
                  <a:srgbClr val="FFFFFF"/>
                </a:solidFill>
                <a:latin typeface="Arial"/>
                <a:cs typeface="Arial"/>
              </a:rPr>
              <a:t>Manifested as decreased near-field visual acuity</a:t>
            </a:r>
          </a:p>
          <a:p>
            <a:r>
              <a:rPr lang="en-US" sz="2000" dirty="0">
                <a:solidFill>
                  <a:srgbClr val="FFFFFF"/>
                </a:solidFill>
                <a:latin typeface="Arial"/>
                <a:cs typeface="Arial"/>
              </a:rPr>
              <a:t>Vascular and ocular structure remodeling</a:t>
            </a:r>
          </a:p>
          <a:p>
            <a:pPr lvl="1"/>
            <a:r>
              <a:rPr lang="en-US" sz="2000" dirty="0">
                <a:solidFill>
                  <a:srgbClr val="FFFFFF"/>
                </a:solidFill>
                <a:latin typeface="Arial"/>
                <a:cs typeface="Arial"/>
              </a:rPr>
              <a:t>Caused by elevated </a:t>
            </a:r>
            <a:r>
              <a:rPr lang="en-US" sz="2000" dirty="0">
                <a:solidFill>
                  <a:srgbClr val="FFFF00"/>
                </a:solidFill>
                <a:latin typeface="Arial"/>
                <a:cs typeface="Arial"/>
              </a:rPr>
              <a:t>CO</a:t>
            </a:r>
            <a:r>
              <a:rPr lang="en-US" sz="2000" baseline="-25000" dirty="0">
                <a:solidFill>
                  <a:srgbClr val="FFFF00"/>
                </a:solidFill>
                <a:latin typeface="Arial"/>
                <a:cs typeface="Arial"/>
              </a:rPr>
              <a:t>2</a:t>
            </a:r>
          </a:p>
          <a:p>
            <a:pPr lvl="1"/>
            <a:r>
              <a:rPr lang="en-US" sz="2000" dirty="0">
                <a:solidFill>
                  <a:srgbClr val="FFFFFF"/>
                </a:solidFill>
                <a:latin typeface="Arial"/>
                <a:cs typeface="Arial"/>
              </a:rPr>
              <a:t>Changes manifest over time (i.e., not immediate)</a:t>
            </a:r>
          </a:p>
          <a:p>
            <a:pPr lvl="1"/>
            <a:r>
              <a:rPr lang="en-US" sz="2000" dirty="0">
                <a:solidFill>
                  <a:srgbClr val="FFFFFF"/>
                </a:solidFill>
                <a:latin typeface="Arial"/>
                <a:cs typeface="Arial"/>
              </a:rPr>
              <a:t>Recording of subtle drifts/shifts in environmental parameters</a:t>
            </a:r>
          </a:p>
        </p:txBody>
      </p:sp>
      <p:sp>
        <p:nvSpPr>
          <p:cNvPr id="5" name="TextBox 4">
            <a:extLst>
              <a:ext uri="{FF2B5EF4-FFF2-40B4-BE49-F238E27FC236}">
                <a16:creationId xmlns:a16="http://schemas.microsoft.com/office/drawing/2014/main" id="{1A2036BF-8491-425F-A8F5-AF311B57F49F}"/>
              </a:ext>
            </a:extLst>
          </p:cNvPr>
          <p:cNvSpPr txBox="1"/>
          <p:nvPr/>
        </p:nvSpPr>
        <p:spPr>
          <a:xfrm>
            <a:off x="0" y="719495"/>
            <a:ext cx="9144000" cy="646331"/>
          </a:xfrm>
          <a:prstGeom prst="rect">
            <a:avLst/>
          </a:prstGeom>
          <a:noFill/>
        </p:spPr>
        <p:txBody>
          <a:bodyPr wrap="square" rtlCol="0">
            <a:spAutoFit/>
          </a:bodyPr>
          <a:lstStyle/>
          <a:p>
            <a:pPr algn="ctr"/>
            <a:r>
              <a:rPr lang="en-US" sz="1800" dirty="0">
                <a:solidFill>
                  <a:srgbClr val="4ADAFF"/>
                </a:solidFill>
                <a:latin typeface="Arial"/>
                <a:cs typeface="Arial"/>
              </a:rPr>
              <a:t>Example smartphone-based ophthalmic examination devices, </a:t>
            </a:r>
            <a:r>
              <a:rPr lang="en-US" sz="1800" i="1" dirty="0">
                <a:solidFill>
                  <a:srgbClr val="4ADAFF"/>
                </a:solidFill>
                <a:latin typeface="Arial"/>
                <a:cs typeface="Arial"/>
              </a:rPr>
              <a:t>from left to right</a:t>
            </a:r>
            <a:r>
              <a:rPr lang="en-US" sz="1800" dirty="0">
                <a:solidFill>
                  <a:srgbClr val="4ADAFF"/>
                </a:solidFill>
                <a:latin typeface="Arial"/>
                <a:cs typeface="Arial"/>
              </a:rPr>
              <a:t>: microscope, slit lamp, and </a:t>
            </a:r>
            <a:r>
              <a:rPr lang="en-US" sz="1800" dirty="0" err="1">
                <a:solidFill>
                  <a:srgbClr val="4ADAFF"/>
                </a:solidFill>
                <a:latin typeface="Arial"/>
                <a:cs typeface="Arial"/>
              </a:rPr>
              <a:t>fundoscope</a:t>
            </a:r>
            <a:r>
              <a:rPr lang="en-US" sz="1800" dirty="0">
                <a:solidFill>
                  <a:srgbClr val="4ADAFF"/>
                </a:solidFill>
                <a:latin typeface="Arial"/>
                <a:cs typeface="Arial"/>
              </a:rPr>
              <a:t>/ophthalmoscope (Fink et al., SPIE 2016)</a:t>
            </a:r>
          </a:p>
        </p:txBody>
      </p:sp>
      <p:sp>
        <p:nvSpPr>
          <p:cNvPr id="6" name="Text Box 4"/>
          <p:cNvSpPr txBox="1">
            <a:spLocks noChangeArrowheads="1"/>
          </p:cNvSpPr>
          <p:nvPr/>
        </p:nvSpPr>
        <p:spPr bwMode="auto">
          <a:xfrm>
            <a:off x="658813" y="-63500"/>
            <a:ext cx="78263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Environmental Change Indicator Modality:</a:t>
            </a:r>
          </a:p>
          <a:p>
            <a:pPr algn="ctr"/>
            <a:r>
              <a:rPr lang="en-US" b="1" i="1" dirty="0">
                <a:solidFill>
                  <a:schemeClr val="bg1"/>
                </a:solidFill>
                <a:latin typeface="Arial" charset="0"/>
              </a:rPr>
              <a:t>Ocular Structure and Visual Performance</a:t>
            </a:r>
          </a:p>
        </p:txBody>
      </p:sp>
      <p:pic>
        <p:nvPicPr>
          <p:cNvPr id="8" name="Picture 7">
            <a:extLst>
              <a:ext uri="{FF2B5EF4-FFF2-40B4-BE49-F238E27FC236}">
                <a16:creationId xmlns:a16="http://schemas.microsoft.com/office/drawing/2014/main" id="{02B9C750-10DC-4457-BA5E-C459D039CAE0}"/>
              </a:ext>
            </a:extLst>
          </p:cNvPr>
          <p:cNvPicPr/>
          <p:nvPr/>
        </p:nvPicPr>
        <p:blipFill rotWithShape="1">
          <a:blip r:embed="rId3">
            <a:extLst>
              <a:ext uri="{28A0092B-C50C-407E-A947-70E740481C1C}">
                <a14:useLocalDpi xmlns:a14="http://schemas.microsoft.com/office/drawing/2010/main" val="0"/>
              </a:ext>
            </a:extLst>
          </a:blip>
          <a:srcRect t="5976" b="1329"/>
          <a:stretch/>
        </p:blipFill>
        <p:spPr bwMode="auto">
          <a:xfrm>
            <a:off x="979511" y="1362725"/>
            <a:ext cx="7184979" cy="2261997"/>
          </a:xfrm>
          <a:prstGeom prst="rect">
            <a:avLst/>
          </a:prstGeom>
          <a:noFill/>
          <a:ln>
            <a:noFill/>
          </a:ln>
        </p:spPr>
      </p:pic>
    </p:spTree>
    <p:extLst>
      <p:ext uri="{BB962C8B-B14F-4D97-AF65-F5344CB8AC3E}">
        <p14:creationId xmlns:p14="http://schemas.microsoft.com/office/powerpoint/2010/main" val="1263961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A601-4911-4593-A234-86047FFCF885}"/>
              </a:ext>
            </a:extLst>
          </p:cNvPr>
          <p:cNvSpPr>
            <a:spLocks noGrp="1"/>
          </p:cNvSpPr>
          <p:nvPr>
            <p:ph type="title"/>
          </p:nvPr>
        </p:nvSpPr>
        <p:spPr>
          <a:xfrm>
            <a:off x="0" y="978829"/>
            <a:ext cx="9144000" cy="542726"/>
          </a:xfrm>
        </p:spPr>
        <p:txBody>
          <a:bodyPr/>
          <a:lstStyle/>
          <a:p>
            <a:r>
              <a:rPr lang="en-US" sz="2400" dirty="0">
                <a:solidFill>
                  <a:srgbClr val="4ADAFF"/>
                </a:solidFill>
                <a:latin typeface="Arial"/>
                <a:cs typeface="Arial"/>
              </a:rPr>
              <a:t>Visual Performance Assessment System </a:t>
            </a:r>
            <a:r>
              <a:rPr lang="en-US" sz="1600" dirty="0">
                <a:solidFill>
                  <a:srgbClr val="4ADAFF"/>
                </a:solidFill>
                <a:latin typeface="Arial"/>
                <a:cs typeface="Arial"/>
              </a:rPr>
              <a:t>(Adams, </a:t>
            </a:r>
            <a:r>
              <a:rPr lang="en-US" sz="1600" dirty="0" err="1">
                <a:solidFill>
                  <a:srgbClr val="4ADAFF"/>
                </a:solidFill>
                <a:latin typeface="Arial"/>
                <a:cs typeface="Arial"/>
              </a:rPr>
              <a:t>Cerwin</a:t>
            </a:r>
            <a:r>
              <a:rPr lang="en-US" sz="1600" dirty="0">
                <a:solidFill>
                  <a:srgbClr val="4ADAFF"/>
                </a:solidFill>
                <a:latin typeface="Arial"/>
                <a:cs typeface="Arial"/>
              </a:rPr>
              <a:t>, Fink, SPIE 2016)</a:t>
            </a:r>
            <a:endParaRPr lang="en-US" sz="2400" dirty="0">
              <a:solidFill>
                <a:srgbClr val="4ADAFF"/>
              </a:solidFill>
              <a:latin typeface="Arial"/>
              <a:cs typeface="Arial"/>
            </a:endParaRPr>
          </a:p>
        </p:txBody>
      </p:sp>
      <p:sp>
        <p:nvSpPr>
          <p:cNvPr id="12" name="Text Box 4"/>
          <p:cNvSpPr txBox="1">
            <a:spLocks noChangeArrowheads="1"/>
          </p:cNvSpPr>
          <p:nvPr/>
        </p:nvSpPr>
        <p:spPr bwMode="auto">
          <a:xfrm>
            <a:off x="658813" y="-63500"/>
            <a:ext cx="78263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Environmental Change Indicator Modality:</a:t>
            </a:r>
          </a:p>
          <a:p>
            <a:pPr algn="ctr"/>
            <a:r>
              <a:rPr lang="en-US" b="1" i="1" dirty="0">
                <a:solidFill>
                  <a:srgbClr val="FFFFFF"/>
                </a:solidFill>
                <a:latin typeface="Arial" charset="0"/>
              </a:rPr>
              <a:t>Ocular Structure and Visual Performance (cont.)</a:t>
            </a:r>
          </a:p>
        </p:txBody>
      </p:sp>
      <p:pic>
        <p:nvPicPr>
          <p:cNvPr id="13" name="Picture 12">
            <a:extLst>
              <a:ext uri="{FF2B5EF4-FFF2-40B4-BE49-F238E27FC236}">
                <a16:creationId xmlns:a16="http://schemas.microsoft.com/office/drawing/2014/main" id="{FC48028D-C6DC-40EE-A510-81831182FC34}"/>
              </a:ext>
            </a:extLst>
          </p:cNvPr>
          <p:cNvPicPr/>
          <p:nvPr/>
        </p:nvPicPr>
        <p:blipFill>
          <a:blip r:embed="rId2">
            <a:extLst>
              <a:ext uri="{28A0092B-C50C-407E-A947-70E740481C1C}">
                <a14:useLocalDpi xmlns:a14="http://schemas.microsoft.com/office/drawing/2010/main" val="0"/>
              </a:ext>
            </a:extLst>
          </a:blip>
          <a:srcRect b="22362"/>
          <a:stretch>
            <a:fillRect/>
          </a:stretch>
        </p:blipFill>
        <p:spPr bwMode="auto">
          <a:xfrm>
            <a:off x="0" y="2158001"/>
            <a:ext cx="3086100" cy="2379345"/>
          </a:xfrm>
          <a:prstGeom prst="rect">
            <a:avLst/>
          </a:prstGeom>
          <a:noFill/>
          <a:ln>
            <a:noFill/>
          </a:ln>
        </p:spPr>
      </p:pic>
      <p:grpSp>
        <p:nvGrpSpPr>
          <p:cNvPr id="8" name="Group 7"/>
          <p:cNvGrpSpPr/>
          <p:nvPr/>
        </p:nvGrpSpPr>
        <p:grpSpPr>
          <a:xfrm>
            <a:off x="3603456" y="1463806"/>
            <a:ext cx="1937089" cy="3862235"/>
            <a:chOff x="3799523" y="1780381"/>
            <a:chExt cx="1544955" cy="3080385"/>
          </a:xfrm>
        </p:grpSpPr>
        <p:pic>
          <p:nvPicPr>
            <p:cNvPr id="14" name="Picture 13">
              <a:extLst>
                <a:ext uri="{FF2B5EF4-FFF2-40B4-BE49-F238E27FC236}">
                  <a16:creationId xmlns:a16="http://schemas.microsoft.com/office/drawing/2014/main" id="{68A3A4A5-D71A-476F-9DD9-AEA9F6F0D98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99523" y="1780381"/>
              <a:ext cx="1544955" cy="1544955"/>
            </a:xfrm>
            <a:prstGeom prst="rect">
              <a:avLst/>
            </a:prstGeom>
            <a:noFill/>
            <a:ln>
              <a:noFill/>
            </a:ln>
          </p:spPr>
        </p:pic>
        <p:pic>
          <p:nvPicPr>
            <p:cNvPr id="15" name="Picture 14">
              <a:extLst>
                <a:ext uri="{FF2B5EF4-FFF2-40B4-BE49-F238E27FC236}">
                  <a16:creationId xmlns:a16="http://schemas.microsoft.com/office/drawing/2014/main" id="{D5ADC237-7C0A-46E7-BF55-F4D58F57060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04285" y="3325336"/>
              <a:ext cx="1535430" cy="1535430"/>
            </a:xfrm>
            <a:prstGeom prst="rect">
              <a:avLst/>
            </a:prstGeom>
            <a:noFill/>
            <a:ln>
              <a:noFill/>
            </a:ln>
          </p:spPr>
        </p:pic>
      </p:grpSp>
      <p:pic>
        <p:nvPicPr>
          <p:cNvPr id="16" name="Content Placeholder 6">
            <a:extLst>
              <a:ext uri="{FF2B5EF4-FFF2-40B4-BE49-F238E27FC236}">
                <a16:creationId xmlns:a16="http://schemas.microsoft.com/office/drawing/2014/main" id="{7C356D5E-1E14-4C4C-B690-8A4E3D0EBD2D}"/>
              </a:ext>
            </a:extLst>
          </p:cNvPr>
          <p:cNvPicPr>
            <a:picLocks noGrp="1"/>
          </p:cNvPicPr>
          <p:nvPr>
            <p:ph idx="1"/>
          </p:nvPr>
        </p:nvPicPr>
        <p:blipFill>
          <a:blip r:embed="rId5">
            <a:extLst>
              <a:ext uri="{28A0092B-C50C-407E-A947-70E740481C1C}">
                <a14:useLocalDpi xmlns:a14="http://schemas.microsoft.com/office/drawing/2010/main" val="0"/>
              </a:ext>
            </a:extLst>
          </a:blip>
          <a:srcRect b="26573"/>
          <a:stretch>
            <a:fillRect/>
          </a:stretch>
        </p:blipFill>
        <p:spPr bwMode="auto">
          <a:xfrm>
            <a:off x="5809983" y="1949506"/>
            <a:ext cx="3334017" cy="2334669"/>
          </a:xfrm>
          <a:prstGeom prst="rect">
            <a:avLst/>
          </a:prstGeom>
          <a:noFill/>
          <a:ln>
            <a:noFill/>
          </a:ln>
        </p:spPr>
      </p:pic>
      <p:sp>
        <p:nvSpPr>
          <p:cNvPr id="17" name="Rectangle 16">
            <a:extLst>
              <a:ext uri="{FF2B5EF4-FFF2-40B4-BE49-F238E27FC236}">
                <a16:creationId xmlns:a16="http://schemas.microsoft.com/office/drawing/2014/main" id="{A133FC5D-29B2-4AFF-B141-4B01A76029A3}"/>
              </a:ext>
            </a:extLst>
          </p:cNvPr>
          <p:cNvSpPr/>
          <p:nvPr/>
        </p:nvSpPr>
        <p:spPr>
          <a:xfrm>
            <a:off x="15067" y="4688011"/>
            <a:ext cx="2945303" cy="830997"/>
          </a:xfrm>
          <a:prstGeom prst="rect">
            <a:avLst/>
          </a:prstGeom>
        </p:spPr>
        <p:txBody>
          <a:bodyPr wrap="square">
            <a:spAutoFit/>
          </a:bodyPr>
          <a:lstStyle/>
          <a:p>
            <a:pPr algn="ctr"/>
            <a:r>
              <a:rPr lang="en-US" sz="1600" dirty="0">
                <a:solidFill>
                  <a:srgbClr val="4ADAFF"/>
                </a:solidFill>
                <a:latin typeface="Arial"/>
                <a:ea typeface="Calibri" panose="020F0502020204030204" pitchFamily="34" charset="0"/>
                <a:cs typeface="Arial"/>
              </a:rPr>
              <a:t>Tablet configuration of visual performance assessment system.</a:t>
            </a:r>
            <a:endParaRPr lang="en-US" sz="1600" dirty="0">
              <a:solidFill>
                <a:srgbClr val="4ADAFF"/>
              </a:solidFill>
              <a:latin typeface="Arial"/>
              <a:cs typeface="Arial"/>
            </a:endParaRPr>
          </a:p>
        </p:txBody>
      </p:sp>
      <p:sp>
        <p:nvSpPr>
          <p:cNvPr id="18" name="Rectangle 17">
            <a:extLst>
              <a:ext uri="{FF2B5EF4-FFF2-40B4-BE49-F238E27FC236}">
                <a16:creationId xmlns:a16="http://schemas.microsoft.com/office/drawing/2014/main" id="{65F9A00D-AF58-4075-A5CB-4D4F170F818F}"/>
              </a:ext>
            </a:extLst>
          </p:cNvPr>
          <p:cNvSpPr/>
          <p:nvPr/>
        </p:nvSpPr>
        <p:spPr>
          <a:xfrm>
            <a:off x="2813486" y="5285264"/>
            <a:ext cx="3517028" cy="830997"/>
          </a:xfrm>
          <a:prstGeom prst="rect">
            <a:avLst/>
          </a:prstGeom>
        </p:spPr>
        <p:txBody>
          <a:bodyPr wrap="square">
            <a:spAutoFit/>
          </a:bodyPr>
          <a:lstStyle/>
          <a:p>
            <a:pPr algn="ctr"/>
            <a:r>
              <a:rPr lang="en-US" sz="1600" dirty="0">
                <a:solidFill>
                  <a:srgbClr val="4ADAFF"/>
                </a:solidFill>
                <a:latin typeface="Arial"/>
                <a:ea typeface="Times New Roman" panose="02020603050405020304" pitchFamily="18" charset="0"/>
                <a:cs typeface="Arial"/>
              </a:rPr>
              <a:t>Manifestation of scotomas (i.e., visual field defects, exhibited by missing grid lines) on an </a:t>
            </a:r>
            <a:r>
              <a:rPr lang="en-US" sz="1600" dirty="0" err="1">
                <a:solidFill>
                  <a:srgbClr val="4ADAFF"/>
                </a:solidFill>
                <a:latin typeface="Arial"/>
                <a:ea typeface="Times New Roman" panose="02020603050405020304" pitchFamily="18" charset="0"/>
                <a:cs typeface="Arial"/>
              </a:rPr>
              <a:t>Amsler</a:t>
            </a:r>
            <a:r>
              <a:rPr lang="en-US" sz="1600" dirty="0">
                <a:solidFill>
                  <a:srgbClr val="4ADAFF"/>
                </a:solidFill>
                <a:latin typeface="Arial"/>
                <a:ea typeface="Times New Roman" panose="02020603050405020304" pitchFamily="18" charset="0"/>
                <a:cs typeface="Arial"/>
              </a:rPr>
              <a:t> grid.</a:t>
            </a:r>
            <a:endParaRPr lang="en-US" sz="1600" dirty="0">
              <a:solidFill>
                <a:srgbClr val="4ADAFF"/>
              </a:solidFill>
              <a:latin typeface="Arial"/>
              <a:cs typeface="Arial"/>
            </a:endParaRPr>
          </a:p>
        </p:txBody>
      </p:sp>
      <p:sp>
        <p:nvSpPr>
          <p:cNvPr id="19" name="Rectangle 18">
            <a:extLst>
              <a:ext uri="{FF2B5EF4-FFF2-40B4-BE49-F238E27FC236}">
                <a16:creationId xmlns:a16="http://schemas.microsoft.com/office/drawing/2014/main" id="{F297D633-DF63-4B0D-8494-EB0FA2D9C18B}"/>
              </a:ext>
            </a:extLst>
          </p:cNvPr>
          <p:cNvSpPr/>
          <p:nvPr/>
        </p:nvSpPr>
        <p:spPr>
          <a:xfrm>
            <a:off x="6248546" y="4168496"/>
            <a:ext cx="2129138" cy="1077218"/>
          </a:xfrm>
          <a:prstGeom prst="rect">
            <a:avLst/>
          </a:prstGeom>
        </p:spPr>
        <p:txBody>
          <a:bodyPr wrap="square">
            <a:spAutoFit/>
          </a:bodyPr>
          <a:lstStyle/>
          <a:p>
            <a:pPr algn="ctr"/>
            <a:r>
              <a:rPr lang="en-US" sz="1600" dirty="0">
                <a:solidFill>
                  <a:srgbClr val="4ADAFF"/>
                </a:solidFill>
                <a:latin typeface="Arial"/>
                <a:ea typeface="Times New Roman" panose="02020603050405020304" pitchFamily="18" charset="0"/>
                <a:cs typeface="Arial"/>
              </a:rPr>
              <a:t>CVFA</a:t>
            </a:r>
            <a:r>
              <a:rPr lang="en-US" sz="1600" baseline="30000" dirty="0">
                <a:solidFill>
                  <a:srgbClr val="4ADAFF"/>
                </a:solidFill>
                <a:latin typeface="Arial"/>
                <a:ea typeface="Times New Roman" panose="02020603050405020304" pitchFamily="18" charset="0"/>
                <a:cs typeface="Arial"/>
              </a:rPr>
              <a:t>TM</a:t>
            </a:r>
            <a:r>
              <a:rPr lang="en-US" sz="1600" dirty="0">
                <a:solidFill>
                  <a:srgbClr val="4ADAFF"/>
                </a:solidFill>
                <a:latin typeface="Arial"/>
                <a:ea typeface="Times New Roman" panose="02020603050405020304" pitchFamily="18" charset="0"/>
                <a:cs typeface="Arial"/>
              </a:rPr>
              <a:t> Visual performance test result: central hill-of-vision. </a:t>
            </a:r>
            <a:endParaRPr lang="en-US" sz="1600" dirty="0">
              <a:solidFill>
                <a:srgbClr val="4ADAFF"/>
              </a:solidFill>
              <a:latin typeface="Arial"/>
              <a:cs typeface="Arial"/>
            </a:endParaRPr>
          </a:p>
        </p:txBody>
      </p:sp>
      <p:sp>
        <p:nvSpPr>
          <p:cNvPr id="3" name="Rectangle 2"/>
          <p:cNvSpPr/>
          <p:nvPr/>
        </p:nvSpPr>
        <p:spPr>
          <a:xfrm>
            <a:off x="0" y="6169118"/>
            <a:ext cx="9144000" cy="400110"/>
          </a:xfrm>
          <a:prstGeom prst="rect">
            <a:avLst/>
          </a:prstGeom>
        </p:spPr>
        <p:txBody>
          <a:bodyPr wrap="square">
            <a:spAutoFit/>
          </a:bodyPr>
          <a:lstStyle/>
          <a:p>
            <a:pPr marL="342900" indent="-342900">
              <a:buFont typeface="Arial"/>
              <a:buChar char="•"/>
            </a:pPr>
            <a:r>
              <a:rPr lang="en-US" sz="2000" dirty="0">
                <a:solidFill>
                  <a:srgbClr val="FFFFFF"/>
                </a:solidFill>
                <a:latin typeface="Arial"/>
                <a:cs typeface="Arial"/>
              </a:rPr>
              <a:t>Potentially record visual field/visual performance defects due to </a:t>
            </a:r>
            <a:r>
              <a:rPr lang="en-US" sz="2000" dirty="0">
                <a:solidFill>
                  <a:srgbClr val="FFFF00"/>
                </a:solidFill>
                <a:latin typeface="Arial"/>
                <a:cs typeface="Arial"/>
              </a:rPr>
              <a:t>radiation</a:t>
            </a:r>
          </a:p>
        </p:txBody>
      </p:sp>
    </p:spTree>
    <p:extLst>
      <p:ext uri="{BB962C8B-B14F-4D97-AF65-F5344CB8AC3E}">
        <p14:creationId xmlns:p14="http://schemas.microsoft.com/office/powerpoint/2010/main" val="2180340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3DFB41D-F37E-4E0A-86C4-A9D049777052}"/>
              </a:ext>
            </a:extLst>
          </p:cNvPr>
          <p:cNvGraphicFramePr>
            <a:graphicFrameLocks noGrp="1"/>
          </p:cNvGraphicFramePr>
          <p:nvPr>
            <p:ph idx="1"/>
            <p:extLst>
              <p:ext uri="{D42A27DB-BD31-4B8C-83A1-F6EECF244321}">
                <p14:modId xmlns:p14="http://schemas.microsoft.com/office/powerpoint/2010/main" val="841632281"/>
              </p:ext>
            </p:extLst>
          </p:nvPr>
        </p:nvGraphicFramePr>
        <p:xfrm>
          <a:off x="0" y="953904"/>
          <a:ext cx="9144000" cy="5534711"/>
        </p:xfrm>
        <a:graphic>
          <a:graphicData uri="http://schemas.openxmlformats.org/drawingml/2006/table">
            <a:tbl>
              <a:tblPr firstRow="1" firstCol="1" bandRow="1">
                <a:tableStyleId>{5C22544A-7EE6-4342-B048-85BDC9FD1C3A}</a:tableStyleId>
              </a:tblPr>
              <a:tblGrid>
                <a:gridCol w="2099231">
                  <a:extLst>
                    <a:ext uri="{9D8B030D-6E8A-4147-A177-3AD203B41FA5}">
                      <a16:colId xmlns:a16="http://schemas.microsoft.com/office/drawing/2014/main" val="1182002909"/>
                    </a:ext>
                  </a:extLst>
                </a:gridCol>
                <a:gridCol w="2240324">
                  <a:extLst>
                    <a:ext uri="{9D8B030D-6E8A-4147-A177-3AD203B41FA5}">
                      <a16:colId xmlns:a16="http://schemas.microsoft.com/office/drawing/2014/main" val="4092544761"/>
                    </a:ext>
                  </a:extLst>
                </a:gridCol>
                <a:gridCol w="2155308">
                  <a:extLst>
                    <a:ext uri="{9D8B030D-6E8A-4147-A177-3AD203B41FA5}">
                      <a16:colId xmlns:a16="http://schemas.microsoft.com/office/drawing/2014/main" val="1367541957"/>
                    </a:ext>
                  </a:extLst>
                </a:gridCol>
                <a:gridCol w="2649137">
                  <a:extLst>
                    <a:ext uri="{9D8B030D-6E8A-4147-A177-3AD203B41FA5}">
                      <a16:colId xmlns:a16="http://schemas.microsoft.com/office/drawing/2014/main" val="385346303"/>
                    </a:ext>
                  </a:extLst>
                </a:gridCol>
              </a:tblGrid>
              <a:tr h="848480">
                <a:tc>
                  <a:txBody>
                    <a:bodyPr/>
                    <a:lstStyle/>
                    <a:p>
                      <a:pPr marL="0" marR="0" algn="ctr">
                        <a:spcBef>
                          <a:spcPts val="0"/>
                        </a:spcBef>
                        <a:spcAft>
                          <a:spcPts val="300"/>
                        </a:spcAft>
                      </a:pPr>
                      <a:r>
                        <a:rPr lang="en-US" sz="1700" dirty="0">
                          <a:effectLst/>
                          <a:latin typeface="Arial"/>
                          <a:cs typeface="Arial"/>
                        </a:rPr>
                        <a:t>Environmental Change Indicator Modality</a:t>
                      </a:r>
                      <a:endParaRPr lang="en-US" sz="1900" dirty="0">
                        <a:effectLst/>
                        <a:latin typeface="Arial"/>
                        <a:ea typeface="Times New Roman" panose="02020603050405020304" pitchFamily="18" charset="0"/>
                        <a:cs typeface="Arial"/>
                      </a:endParaRPr>
                    </a:p>
                  </a:txBody>
                  <a:tcPr marL="92590" marR="92590" marT="0" marB="0" anchor="ctr"/>
                </a:tc>
                <a:tc>
                  <a:txBody>
                    <a:bodyPr/>
                    <a:lstStyle/>
                    <a:p>
                      <a:pPr marL="0" marR="0" algn="ctr">
                        <a:spcBef>
                          <a:spcPts val="0"/>
                        </a:spcBef>
                        <a:spcAft>
                          <a:spcPts val="300"/>
                        </a:spcAft>
                      </a:pPr>
                      <a:r>
                        <a:rPr lang="en-US" sz="1700">
                          <a:effectLst/>
                          <a:latin typeface="Arial"/>
                          <a:cs typeface="Arial"/>
                        </a:rPr>
                        <a:t>Sensitivity</a:t>
                      </a:r>
                      <a:endParaRPr lang="en-US" sz="1900">
                        <a:effectLst/>
                        <a:latin typeface="Arial"/>
                        <a:ea typeface="Times New Roman" panose="02020603050405020304" pitchFamily="18" charset="0"/>
                        <a:cs typeface="Arial"/>
                      </a:endParaRPr>
                    </a:p>
                  </a:txBody>
                  <a:tcPr marL="92590" marR="92590" marT="0" marB="0" anchor="ctr"/>
                </a:tc>
                <a:tc>
                  <a:txBody>
                    <a:bodyPr/>
                    <a:lstStyle/>
                    <a:p>
                      <a:pPr marL="0" marR="0" algn="ctr">
                        <a:spcBef>
                          <a:spcPts val="0"/>
                        </a:spcBef>
                        <a:spcAft>
                          <a:spcPts val="300"/>
                        </a:spcAft>
                      </a:pPr>
                      <a:r>
                        <a:rPr lang="en-US" sz="1700">
                          <a:effectLst/>
                          <a:latin typeface="Arial"/>
                          <a:cs typeface="Arial"/>
                        </a:rPr>
                        <a:t>Specificity</a:t>
                      </a:r>
                      <a:endParaRPr lang="en-US" sz="1900">
                        <a:effectLst/>
                        <a:latin typeface="Arial"/>
                        <a:ea typeface="Times New Roman" panose="02020603050405020304" pitchFamily="18" charset="0"/>
                        <a:cs typeface="Arial"/>
                      </a:endParaRPr>
                    </a:p>
                  </a:txBody>
                  <a:tcPr marL="92590" marR="92590" marT="0" marB="0" anchor="ctr"/>
                </a:tc>
                <a:tc>
                  <a:txBody>
                    <a:bodyPr/>
                    <a:lstStyle/>
                    <a:p>
                      <a:pPr marL="0" marR="0" algn="ctr">
                        <a:spcBef>
                          <a:spcPts val="0"/>
                        </a:spcBef>
                        <a:spcAft>
                          <a:spcPts val="300"/>
                        </a:spcAft>
                      </a:pPr>
                      <a:r>
                        <a:rPr lang="en-US" sz="1700" dirty="0">
                          <a:effectLst/>
                          <a:latin typeface="Arial"/>
                          <a:cs typeface="Arial"/>
                        </a:rPr>
                        <a:t>Time to Criticality</a:t>
                      </a:r>
                      <a:endParaRPr lang="en-US" sz="1900" dirty="0">
                        <a:effectLst/>
                        <a:latin typeface="Arial"/>
                        <a:ea typeface="Times New Roman" panose="02020603050405020304" pitchFamily="18" charset="0"/>
                        <a:cs typeface="Arial"/>
                      </a:endParaRPr>
                    </a:p>
                  </a:txBody>
                  <a:tcPr marL="92590" marR="92590" marT="0" marB="0" anchor="ctr"/>
                </a:tc>
                <a:extLst>
                  <a:ext uri="{0D108BD9-81ED-4DB2-BD59-A6C34878D82A}">
                    <a16:rowId xmlns:a16="http://schemas.microsoft.com/office/drawing/2014/main" val="1968948740"/>
                  </a:ext>
                </a:extLst>
              </a:tr>
              <a:tr h="1979785">
                <a:tc>
                  <a:txBody>
                    <a:bodyPr/>
                    <a:lstStyle/>
                    <a:p>
                      <a:pPr marL="0" marR="0" algn="ctr">
                        <a:spcBef>
                          <a:spcPts val="0"/>
                        </a:spcBef>
                        <a:spcAft>
                          <a:spcPts val="300"/>
                        </a:spcAft>
                      </a:pPr>
                      <a:r>
                        <a:rPr lang="en-US" sz="1700">
                          <a:effectLst/>
                          <a:latin typeface="Arial"/>
                          <a:cs typeface="Arial"/>
                        </a:rPr>
                        <a:t>ECG</a:t>
                      </a:r>
                      <a:endParaRPr lang="en-US" sz="1900">
                        <a:effectLst/>
                        <a:latin typeface="Arial"/>
                        <a:ea typeface="Times New Roman" panose="02020603050405020304" pitchFamily="18" charset="0"/>
                        <a:cs typeface="Arial"/>
                      </a:endParaRPr>
                    </a:p>
                  </a:txBody>
                  <a:tcPr marL="92590" marR="92590" marT="0" marB="0" anchor="ctr"/>
                </a:tc>
                <a:tc>
                  <a:txBody>
                    <a:bodyPr/>
                    <a:lstStyle/>
                    <a:p>
                      <a:pPr marL="0" marR="0" algn="ctr">
                        <a:spcBef>
                          <a:spcPts val="0"/>
                        </a:spcBef>
                        <a:spcAft>
                          <a:spcPts val="300"/>
                        </a:spcAft>
                      </a:pPr>
                      <a:r>
                        <a:rPr lang="en-US" sz="1700" dirty="0">
                          <a:effectLst/>
                          <a:latin typeface="Arial"/>
                          <a:cs typeface="Arial"/>
                        </a:rPr>
                        <a:t>Autonomic nervous system responds to all stimuli – ECG captures autonomic nervous system changes, e.g., measures the heart</a:t>
                      </a:r>
                      <a:endParaRPr lang="en-US" sz="1900" dirty="0">
                        <a:effectLst/>
                        <a:latin typeface="Arial"/>
                        <a:ea typeface="Times New Roman" panose="02020603050405020304" pitchFamily="18" charset="0"/>
                        <a:cs typeface="Arial"/>
                      </a:endParaRPr>
                    </a:p>
                  </a:txBody>
                  <a:tcPr marL="92590" marR="92590" marT="0" marB="0" anchor="ctr"/>
                </a:tc>
                <a:tc>
                  <a:txBody>
                    <a:bodyPr/>
                    <a:lstStyle/>
                    <a:p>
                      <a:pPr marL="0" marR="0" algn="ctr">
                        <a:spcBef>
                          <a:spcPts val="0"/>
                        </a:spcBef>
                        <a:spcAft>
                          <a:spcPts val="300"/>
                        </a:spcAft>
                      </a:pPr>
                      <a:r>
                        <a:rPr lang="en-US" sz="1700" dirty="0">
                          <a:effectLst/>
                          <a:latin typeface="Arial"/>
                          <a:cs typeface="Arial"/>
                        </a:rPr>
                        <a:t>Imprecise – Individuals autonomically respond to stimuli differently and with varying degrees</a:t>
                      </a:r>
                      <a:endParaRPr lang="en-US" sz="1900" dirty="0">
                        <a:effectLst/>
                        <a:latin typeface="Arial"/>
                        <a:ea typeface="Times New Roman" panose="02020603050405020304" pitchFamily="18" charset="0"/>
                        <a:cs typeface="Arial"/>
                      </a:endParaRPr>
                    </a:p>
                  </a:txBody>
                  <a:tcPr marL="92590" marR="92590" marT="0" marB="0" anchor="ctr"/>
                </a:tc>
                <a:tc>
                  <a:txBody>
                    <a:bodyPr/>
                    <a:lstStyle/>
                    <a:p>
                      <a:pPr marL="0" marR="0" algn="ctr">
                        <a:spcBef>
                          <a:spcPts val="0"/>
                        </a:spcBef>
                        <a:spcAft>
                          <a:spcPts val="300"/>
                        </a:spcAft>
                      </a:pPr>
                      <a:r>
                        <a:rPr lang="en-US" sz="1700" dirty="0">
                          <a:effectLst/>
                          <a:latin typeface="Arial"/>
                          <a:cs typeface="Arial"/>
                        </a:rPr>
                        <a:t>During exposure; point measurements</a:t>
                      </a:r>
                      <a:endParaRPr lang="en-US" sz="1900" dirty="0">
                        <a:effectLst/>
                        <a:latin typeface="Arial"/>
                        <a:ea typeface="Times New Roman" panose="02020603050405020304" pitchFamily="18" charset="0"/>
                        <a:cs typeface="Arial"/>
                      </a:endParaRPr>
                    </a:p>
                  </a:txBody>
                  <a:tcPr marL="92590" marR="92590" marT="0" marB="0" anchor="ctr"/>
                </a:tc>
                <a:extLst>
                  <a:ext uri="{0D108BD9-81ED-4DB2-BD59-A6C34878D82A}">
                    <a16:rowId xmlns:a16="http://schemas.microsoft.com/office/drawing/2014/main" val="1345225545"/>
                  </a:ext>
                </a:extLst>
              </a:tr>
              <a:tr h="1131306">
                <a:tc>
                  <a:txBody>
                    <a:bodyPr/>
                    <a:lstStyle/>
                    <a:p>
                      <a:pPr marL="0" marR="0" algn="ctr">
                        <a:spcBef>
                          <a:spcPts val="0"/>
                        </a:spcBef>
                        <a:spcAft>
                          <a:spcPts val="300"/>
                        </a:spcAft>
                      </a:pPr>
                      <a:r>
                        <a:rPr lang="en-US" sz="1700">
                          <a:effectLst/>
                          <a:latin typeface="Arial"/>
                          <a:cs typeface="Arial"/>
                        </a:rPr>
                        <a:t>Blood Oxygenation</a:t>
                      </a:r>
                      <a:endParaRPr lang="en-US" sz="1900">
                        <a:effectLst/>
                        <a:latin typeface="Arial"/>
                        <a:ea typeface="Times New Roman" panose="02020603050405020304" pitchFamily="18" charset="0"/>
                        <a:cs typeface="Arial"/>
                      </a:endParaRPr>
                    </a:p>
                  </a:txBody>
                  <a:tcPr marL="92590" marR="92590" marT="0" marB="0" anchor="ctr"/>
                </a:tc>
                <a:tc>
                  <a:txBody>
                    <a:bodyPr/>
                    <a:lstStyle/>
                    <a:p>
                      <a:pPr marL="0" marR="0" algn="ctr">
                        <a:spcBef>
                          <a:spcPts val="0"/>
                        </a:spcBef>
                        <a:spcAft>
                          <a:spcPts val="300"/>
                        </a:spcAft>
                      </a:pPr>
                      <a:r>
                        <a:rPr lang="en-US" sz="1700" dirty="0">
                          <a:effectLst/>
                          <a:latin typeface="Arial"/>
                          <a:cs typeface="Arial"/>
                        </a:rPr>
                        <a:t>Accuracy of ± 2% in measuring blood oxygen saturation</a:t>
                      </a:r>
                      <a:endParaRPr lang="en-US" sz="1900" dirty="0">
                        <a:effectLst/>
                        <a:latin typeface="Arial"/>
                        <a:ea typeface="Times New Roman" panose="02020603050405020304" pitchFamily="18" charset="0"/>
                        <a:cs typeface="Arial"/>
                      </a:endParaRPr>
                    </a:p>
                  </a:txBody>
                  <a:tcPr marL="92590" marR="92590" marT="0" marB="0" anchor="ctr"/>
                </a:tc>
                <a:tc>
                  <a:txBody>
                    <a:bodyPr/>
                    <a:lstStyle/>
                    <a:p>
                      <a:pPr marL="0" marR="0" algn="ctr">
                        <a:spcBef>
                          <a:spcPts val="0"/>
                        </a:spcBef>
                        <a:spcAft>
                          <a:spcPts val="300"/>
                        </a:spcAft>
                      </a:pPr>
                      <a:r>
                        <a:rPr lang="en-US" sz="1700">
                          <a:effectLst/>
                          <a:latin typeface="Arial"/>
                          <a:cs typeface="Arial"/>
                        </a:rPr>
                        <a:t>Cannot discern between O</a:t>
                      </a:r>
                      <a:r>
                        <a:rPr lang="en-US" sz="1700" baseline="-25000">
                          <a:effectLst/>
                          <a:latin typeface="Arial"/>
                          <a:cs typeface="Arial"/>
                        </a:rPr>
                        <a:t>2</a:t>
                      </a:r>
                      <a:r>
                        <a:rPr lang="en-US" sz="1700">
                          <a:effectLst/>
                          <a:latin typeface="Arial"/>
                          <a:cs typeface="Arial"/>
                        </a:rPr>
                        <a:t> and CO in blood saturation readings</a:t>
                      </a:r>
                      <a:endParaRPr lang="en-US" sz="1900">
                        <a:effectLst/>
                        <a:latin typeface="Arial"/>
                        <a:ea typeface="Times New Roman" panose="02020603050405020304" pitchFamily="18" charset="0"/>
                        <a:cs typeface="Arial"/>
                      </a:endParaRPr>
                    </a:p>
                  </a:txBody>
                  <a:tcPr marL="92590" marR="92590" marT="0" marB="0" anchor="ctr"/>
                </a:tc>
                <a:tc>
                  <a:txBody>
                    <a:bodyPr/>
                    <a:lstStyle/>
                    <a:p>
                      <a:pPr marL="0" marR="0" algn="ctr">
                        <a:spcBef>
                          <a:spcPts val="0"/>
                        </a:spcBef>
                        <a:spcAft>
                          <a:spcPts val="300"/>
                        </a:spcAft>
                      </a:pPr>
                      <a:r>
                        <a:rPr lang="en-US" sz="1700" dirty="0">
                          <a:effectLst/>
                          <a:latin typeface="Arial"/>
                          <a:cs typeface="Arial"/>
                        </a:rPr>
                        <a:t>During exposure; point measurements</a:t>
                      </a:r>
                      <a:endParaRPr lang="en-US" sz="1900" dirty="0">
                        <a:effectLst/>
                        <a:latin typeface="Arial"/>
                        <a:ea typeface="Times New Roman" panose="02020603050405020304" pitchFamily="18" charset="0"/>
                        <a:cs typeface="Arial"/>
                      </a:endParaRPr>
                    </a:p>
                  </a:txBody>
                  <a:tcPr marL="92590" marR="92590" marT="0" marB="0" anchor="ctr"/>
                </a:tc>
                <a:extLst>
                  <a:ext uri="{0D108BD9-81ED-4DB2-BD59-A6C34878D82A}">
                    <a16:rowId xmlns:a16="http://schemas.microsoft.com/office/drawing/2014/main" val="3455114023"/>
                  </a:ext>
                </a:extLst>
              </a:tr>
              <a:tr h="1575140">
                <a:tc>
                  <a:txBody>
                    <a:bodyPr/>
                    <a:lstStyle/>
                    <a:p>
                      <a:pPr marL="0" marR="0" algn="ctr">
                        <a:spcBef>
                          <a:spcPts val="0"/>
                        </a:spcBef>
                        <a:spcAft>
                          <a:spcPts val="300"/>
                        </a:spcAft>
                      </a:pPr>
                      <a:r>
                        <a:rPr lang="en-US" sz="1700" dirty="0">
                          <a:effectLst/>
                          <a:latin typeface="Arial"/>
                          <a:cs typeface="Arial"/>
                        </a:rPr>
                        <a:t>Ocular Structure and Visual Performance</a:t>
                      </a:r>
                      <a:endParaRPr lang="en-US" sz="1900" dirty="0">
                        <a:effectLst/>
                        <a:latin typeface="Arial"/>
                        <a:ea typeface="Times New Roman" panose="02020603050405020304" pitchFamily="18" charset="0"/>
                        <a:cs typeface="Arial"/>
                      </a:endParaRPr>
                    </a:p>
                  </a:txBody>
                  <a:tcPr marL="92590" marR="92590" marT="0" marB="0" anchor="ctr"/>
                </a:tc>
                <a:tc>
                  <a:txBody>
                    <a:bodyPr/>
                    <a:lstStyle/>
                    <a:p>
                      <a:pPr marL="0" marR="0" algn="ctr">
                        <a:spcBef>
                          <a:spcPts val="0"/>
                        </a:spcBef>
                        <a:spcAft>
                          <a:spcPts val="300"/>
                        </a:spcAft>
                      </a:pPr>
                      <a:r>
                        <a:rPr lang="en-US" sz="1700">
                          <a:effectLst/>
                          <a:latin typeface="Arial"/>
                          <a:cs typeface="Arial"/>
                        </a:rPr>
                        <a:t>No immediate changes as a result of specific atmospheric stimulus</a:t>
                      </a:r>
                      <a:endParaRPr lang="en-US" sz="1900">
                        <a:effectLst/>
                        <a:latin typeface="Arial"/>
                        <a:ea typeface="Times New Roman" panose="02020603050405020304" pitchFamily="18" charset="0"/>
                        <a:cs typeface="Arial"/>
                      </a:endParaRPr>
                    </a:p>
                  </a:txBody>
                  <a:tcPr marL="92590" marR="92590" marT="0" marB="0" anchor="ctr"/>
                </a:tc>
                <a:tc>
                  <a:txBody>
                    <a:bodyPr/>
                    <a:lstStyle/>
                    <a:p>
                      <a:pPr marL="0" marR="0" algn="ctr">
                        <a:spcBef>
                          <a:spcPts val="0"/>
                        </a:spcBef>
                        <a:spcAft>
                          <a:spcPts val="300"/>
                        </a:spcAft>
                      </a:pPr>
                      <a:r>
                        <a:rPr lang="en-US" sz="1700">
                          <a:effectLst/>
                          <a:latin typeface="Arial"/>
                          <a:cs typeface="Arial"/>
                        </a:rPr>
                        <a:t>Microgravity is primary causative factor; CO</a:t>
                      </a:r>
                      <a:r>
                        <a:rPr lang="en-US" sz="1700" baseline="-25000">
                          <a:effectLst/>
                          <a:latin typeface="Arial"/>
                          <a:cs typeface="Arial"/>
                        </a:rPr>
                        <a:t>2 </a:t>
                      </a:r>
                      <a:r>
                        <a:rPr lang="en-US" sz="1700">
                          <a:effectLst/>
                          <a:latin typeface="Arial"/>
                          <a:cs typeface="Arial"/>
                        </a:rPr>
                        <a:t>is a secondary factor</a:t>
                      </a:r>
                      <a:endParaRPr lang="en-US" sz="1900">
                        <a:effectLst/>
                        <a:latin typeface="Arial"/>
                        <a:ea typeface="Times New Roman" panose="02020603050405020304" pitchFamily="18" charset="0"/>
                        <a:cs typeface="Arial"/>
                      </a:endParaRPr>
                    </a:p>
                  </a:txBody>
                  <a:tcPr marL="92590" marR="92590" marT="0" marB="0" anchor="ctr"/>
                </a:tc>
                <a:tc>
                  <a:txBody>
                    <a:bodyPr/>
                    <a:lstStyle/>
                    <a:p>
                      <a:pPr marL="0" marR="0" algn="ctr">
                        <a:spcBef>
                          <a:spcPts val="0"/>
                        </a:spcBef>
                        <a:spcAft>
                          <a:spcPts val="300"/>
                        </a:spcAft>
                      </a:pPr>
                      <a:r>
                        <a:rPr lang="en-US" sz="1700" dirty="0">
                          <a:effectLst/>
                          <a:latin typeface="Arial"/>
                          <a:cs typeface="Arial"/>
                        </a:rPr>
                        <a:t>Long term; subtle changes over time</a:t>
                      </a:r>
                      <a:endParaRPr lang="en-US" sz="1900" dirty="0">
                        <a:effectLst/>
                        <a:latin typeface="Arial"/>
                        <a:ea typeface="Times New Roman" panose="02020603050405020304" pitchFamily="18" charset="0"/>
                        <a:cs typeface="Arial"/>
                      </a:endParaRPr>
                    </a:p>
                  </a:txBody>
                  <a:tcPr marL="92590" marR="92590" marT="0" marB="0" anchor="ctr"/>
                </a:tc>
                <a:extLst>
                  <a:ext uri="{0D108BD9-81ED-4DB2-BD59-A6C34878D82A}">
                    <a16:rowId xmlns:a16="http://schemas.microsoft.com/office/drawing/2014/main" val="915156161"/>
                  </a:ext>
                </a:extLst>
              </a:tr>
            </a:tbl>
          </a:graphicData>
        </a:graphic>
      </p:graphicFrame>
      <p:sp>
        <p:nvSpPr>
          <p:cNvPr id="7" name="Text Box 4"/>
          <p:cNvSpPr txBox="1">
            <a:spLocks noChangeArrowheads="1"/>
          </p:cNvSpPr>
          <p:nvPr/>
        </p:nvSpPr>
        <p:spPr bwMode="auto">
          <a:xfrm>
            <a:off x="658813" y="-63500"/>
            <a:ext cx="7826375"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Study Results</a:t>
            </a:r>
          </a:p>
          <a:p>
            <a:pPr algn="ctr"/>
            <a:r>
              <a:rPr lang="en-US" sz="2000" b="1" i="1" dirty="0">
                <a:solidFill>
                  <a:schemeClr val="bg1"/>
                </a:solidFill>
                <a:latin typeface="Arial" charset="0"/>
              </a:rPr>
              <a:t>Sensitivity, Specificity, and Time to Criticality of Modalities</a:t>
            </a:r>
          </a:p>
        </p:txBody>
      </p:sp>
    </p:spTree>
    <p:extLst>
      <p:ext uri="{BB962C8B-B14F-4D97-AF65-F5344CB8AC3E}">
        <p14:creationId xmlns:p14="http://schemas.microsoft.com/office/powerpoint/2010/main" val="156029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3"/>
          <p:cNvSpPr txBox="1">
            <a:spLocks noChangeArrowheads="1"/>
          </p:cNvSpPr>
          <p:nvPr/>
        </p:nvSpPr>
        <p:spPr bwMode="auto">
          <a:xfrm>
            <a:off x="2525713" y="111125"/>
            <a:ext cx="4092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Conclusions &amp; Next Steps</a:t>
            </a:r>
          </a:p>
        </p:txBody>
      </p:sp>
      <p:sp>
        <p:nvSpPr>
          <p:cNvPr id="4" name="Text Box 2"/>
          <p:cNvSpPr txBox="1">
            <a:spLocks noChangeArrowheads="1"/>
          </p:cNvSpPr>
          <p:nvPr/>
        </p:nvSpPr>
        <p:spPr bwMode="auto">
          <a:xfrm>
            <a:off x="0" y="726897"/>
            <a:ext cx="9144000" cy="3406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39725" indent="-339725">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a:lnSpc>
                <a:spcPct val="120000"/>
              </a:lnSpc>
              <a:buFont typeface="Times" charset="0"/>
              <a:buChar char="•"/>
            </a:pPr>
            <a:r>
              <a:rPr lang="en-US" sz="2000" dirty="0">
                <a:solidFill>
                  <a:schemeClr val="bg1"/>
                </a:solidFill>
                <a:latin typeface="Arial" charset="0"/>
              </a:rPr>
              <a:t>Direct ECG response non-specific to environmental changes</a:t>
            </a:r>
          </a:p>
          <a:p>
            <a:pPr algn="just">
              <a:lnSpc>
                <a:spcPct val="120000"/>
              </a:lnSpc>
              <a:buFont typeface="Times" charset="0"/>
              <a:buChar char="•"/>
            </a:pPr>
            <a:r>
              <a:rPr lang="en-US" sz="2000" dirty="0">
                <a:solidFill>
                  <a:schemeClr val="bg1"/>
                </a:solidFill>
                <a:latin typeface="Arial" charset="0"/>
              </a:rPr>
              <a:t>SpO</a:t>
            </a:r>
            <a:r>
              <a:rPr lang="en-US" sz="2000" baseline="-25000" dirty="0">
                <a:solidFill>
                  <a:schemeClr val="bg1"/>
                </a:solidFill>
                <a:latin typeface="Arial" charset="0"/>
              </a:rPr>
              <a:t>2</a:t>
            </a:r>
            <a:r>
              <a:rPr lang="en-US" sz="2000" dirty="0">
                <a:solidFill>
                  <a:schemeClr val="bg1"/>
                </a:solidFill>
                <a:latin typeface="Arial" charset="0"/>
              </a:rPr>
              <a:t> good for O</a:t>
            </a:r>
            <a:r>
              <a:rPr lang="en-US" sz="2000" baseline="-25000" dirty="0">
                <a:solidFill>
                  <a:schemeClr val="bg1"/>
                </a:solidFill>
                <a:latin typeface="Arial" charset="0"/>
              </a:rPr>
              <a:t>2</a:t>
            </a:r>
            <a:r>
              <a:rPr lang="en-US" sz="2000" dirty="0">
                <a:solidFill>
                  <a:schemeClr val="bg1"/>
                </a:solidFill>
                <a:latin typeface="Arial" charset="0"/>
              </a:rPr>
              <a:t>, </a:t>
            </a:r>
            <a:r>
              <a:rPr lang="en-US" sz="2000" dirty="0">
                <a:solidFill>
                  <a:srgbClr val="FF0000"/>
                </a:solidFill>
                <a:latin typeface="Arial" charset="0"/>
              </a:rPr>
              <a:t>but not in the presence of CO</a:t>
            </a:r>
          </a:p>
          <a:p>
            <a:pPr algn="just">
              <a:lnSpc>
                <a:spcPct val="120000"/>
              </a:lnSpc>
              <a:buFont typeface="Times" charset="0"/>
              <a:buChar char="•"/>
            </a:pPr>
            <a:r>
              <a:rPr lang="en-US" sz="2000" dirty="0">
                <a:solidFill>
                  <a:srgbClr val="FB8600"/>
                </a:solidFill>
                <a:latin typeface="Arial" charset="0"/>
              </a:rPr>
              <a:t>Ocular structure changes and visual performance may </a:t>
            </a:r>
            <a:r>
              <a:rPr lang="en-US" sz="2000" dirty="0">
                <a:solidFill>
                  <a:srgbClr val="FB8600"/>
                </a:solidFill>
                <a:latin typeface="Arial"/>
                <a:cs typeface="Arial"/>
              </a:rPr>
              <a:t>record only subtle drifts/shifts in environmental parameters over longer periods of time, hence not useable during exposure</a:t>
            </a:r>
          </a:p>
          <a:p>
            <a:pPr algn="just">
              <a:lnSpc>
                <a:spcPct val="120000"/>
              </a:lnSpc>
              <a:buFont typeface="Times" charset="0"/>
              <a:buChar char="•"/>
            </a:pPr>
            <a:r>
              <a:rPr lang="en-US" sz="2000" dirty="0">
                <a:solidFill>
                  <a:srgbClr val="4ADAFF"/>
                </a:solidFill>
                <a:latin typeface="Arial" charset="0"/>
              </a:rPr>
              <a:t>Need to establish ECG motifs that are representative of environmental parameter changes</a:t>
            </a:r>
          </a:p>
          <a:p>
            <a:pPr algn="just">
              <a:lnSpc>
                <a:spcPct val="120000"/>
              </a:lnSpc>
              <a:buFont typeface="Times" charset="0"/>
              <a:buChar char="•"/>
            </a:pPr>
            <a:r>
              <a:rPr lang="en-US" sz="2000" dirty="0">
                <a:solidFill>
                  <a:srgbClr val="4ADAFF"/>
                </a:solidFill>
                <a:latin typeface="Arial" charset="0"/>
              </a:rPr>
              <a:t>Subsequent anomaly detection (i.e., utilizing machine learning, deep learning, artificial intelligence)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2"/>
          <p:cNvSpPr txBox="1">
            <a:spLocks noChangeArrowheads="1"/>
          </p:cNvSpPr>
          <p:nvPr/>
        </p:nvSpPr>
        <p:spPr bwMode="auto">
          <a:xfrm>
            <a:off x="3593535" y="111125"/>
            <a:ext cx="19537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Questions?</a:t>
            </a:r>
          </a:p>
        </p:txBody>
      </p:sp>
      <p:sp>
        <p:nvSpPr>
          <p:cNvPr id="106501" name="Text Box 3"/>
          <p:cNvSpPr txBox="1">
            <a:spLocks noChangeArrowheads="1"/>
          </p:cNvSpPr>
          <p:nvPr/>
        </p:nvSpPr>
        <p:spPr bwMode="auto">
          <a:xfrm>
            <a:off x="0" y="940749"/>
            <a:ext cx="9144000" cy="5294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110000"/>
              </a:lnSpc>
            </a:pPr>
            <a:r>
              <a:rPr lang="en-US" sz="7200" b="1" dirty="0">
                <a:solidFill>
                  <a:srgbClr val="FFFFFF"/>
                </a:solidFill>
                <a:latin typeface="Arial" charset="0"/>
              </a:rPr>
              <a:t>Thank you!</a:t>
            </a:r>
            <a:endParaRPr lang="en-US" b="1" dirty="0">
              <a:solidFill>
                <a:srgbClr val="FFFFFF"/>
              </a:solidFill>
              <a:latin typeface="Arial" charset="0"/>
            </a:endParaRPr>
          </a:p>
          <a:p>
            <a:pPr algn="ctr">
              <a:lnSpc>
                <a:spcPct val="110000"/>
              </a:lnSpc>
            </a:pPr>
            <a:endParaRPr lang="en-US" b="1" dirty="0">
              <a:solidFill>
                <a:srgbClr val="FFFFFF"/>
              </a:solidFill>
              <a:latin typeface="Arial" charset="0"/>
            </a:endParaRPr>
          </a:p>
          <a:p>
            <a:pPr algn="ctr">
              <a:lnSpc>
                <a:spcPct val="110000"/>
              </a:lnSpc>
            </a:pPr>
            <a:endParaRPr lang="en-US" b="1" dirty="0">
              <a:solidFill>
                <a:srgbClr val="FFFFFF"/>
              </a:solidFill>
              <a:latin typeface="Arial" charset="0"/>
            </a:endParaRPr>
          </a:p>
          <a:p>
            <a:pPr algn="ctr">
              <a:lnSpc>
                <a:spcPct val="110000"/>
              </a:lnSpc>
            </a:pPr>
            <a:r>
              <a:rPr lang="en-US" b="1" dirty="0">
                <a:solidFill>
                  <a:srgbClr val="FFFFFF"/>
                </a:solidFill>
                <a:latin typeface="Arial" charset="0"/>
              </a:rPr>
              <a:t>For more information:</a:t>
            </a:r>
          </a:p>
          <a:p>
            <a:pPr algn="ctr">
              <a:lnSpc>
                <a:spcPct val="110000"/>
              </a:lnSpc>
            </a:pPr>
            <a:endParaRPr lang="en-US" sz="1050" b="1" dirty="0">
              <a:solidFill>
                <a:srgbClr val="FFFF00"/>
              </a:solidFill>
              <a:latin typeface="Arial" charset="0"/>
            </a:endParaRPr>
          </a:p>
          <a:p>
            <a:pPr algn="ctr">
              <a:lnSpc>
                <a:spcPct val="110000"/>
              </a:lnSpc>
            </a:pPr>
            <a:r>
              <a:rPr lang="en-US" sz="2000" b="1" dirty="0">
                <a:solidFill>
                  <a:srgbClr val="FFFF00"/>
                </a:solidFill>
                <a:latin typeface="Arial" charset="0"/>
              </a:rPr>
              <a:t>Prof. Wolfgang Fink, Ph.D.</a:t>
            </a:r>
          </a:p>
          <a:p>
            <a:pPr algn="ctr">
              <a:lnSpc>
                <a:spcPct val="110000"/>
              </a:lnSpc>
            </a:pPr>
            <a:endParaRPr lang="en-US" sz="1200" b="1" dirty="0">
              <a:solidFill>
                <a:srgbClr val="FFFF00"/>
              </a:solidFill>
              <a:latin typeface="Arial" charset="0"/>
            </a:endParaRPr>
          </a:p>
          <a:p>
            <a:pPr algn="ctr">
              <a:lnSpc>
                <a:spcPct val="110000"/>
              </a:lnSpc>
            </a:pPr>
            <a:r>
              <a:rPr lang="en-US" sz="1800" b="1" i="1" dirty="0">
                <a:solidFill>
                  <a:schemeClr val="bg1"/>
                </a:solidFill>
                <a:latin typeface="Arial" charset="0"/>
              </a:rPr>
              <a:t>Visual and Autonomous Exploration Systems</a:t>
            </a:r>
          </a:p>
          <a:p>
            <a:pPr algn="ctr">
              <a:lnSpc>
                <a:spcPct val="110000"/>
              </a:lnSpc>
            </a:pPr>
            <a:r>
              <a:rPr lang="en-US" sz="1800" b="1" i="1" dirty="0">
                <a:solidFill>
                  <a:schemeClr val="bg1"/>
                </a:solidFill>
                <a:latin typeface="Arial" charset="0"/>
              </a:rPr>
              <a:t>Research Laboratory</a:t>
            </a:r>
          </a:p>
          <a:p>
            <a:pPr algn="ctr">
              <a:lnSpc>
                <a:spcPct val="110000"/>
              </a:lnSpc>
            </a:pPr>
            <a:endParaRPr lang="en-US" sz="1200" b="1" i="1" dirty="0">
              <a:solidFill>
                <a:schemeClr val="bg1"/>
              </a:solidFill>
              <a:latin typeface="Arial" charset="0"/>
            </a:endParaRPr>
          </a:p>
          <a:p>
            <a:pPr algn="ctr">
              <a:lnSpc>
                <a:spcPct val="110000"/>
              </a:lnSpc>
            </a:pPr>
            <a:r>
              <a:rPr lang="en-US" sz="1100" b="1" dirty="0">
                <a:solidFill>
                  <a:schemeClr val="bg1"/>
                </a:solidFill>
                <a:latin typeface="Arial" charset="0"/>
              </a:rPr>
              <a:t>Depts. of Electrical &amp; Computer Engineering, Biomedical Engineering,</a:t>
            </a:r>
          </a:p>
          <a:p>
            <a:pPr algn="ctr">
              <a:lnSpc>
                <a:spcPct val="110000"/>
              </a:lnSpc>
            </a:pPr>
            <a:r>
              <a:rPr lang="en-US" sz="1100" b="1" dirty="0">
                <a:solidFill>
                  <a:schemeClr val="bg1"/>
                </a:solidFill>
                <a:latin typeface="Arial" charset="0"/>
              </a:rPr>
              <a:t>Systems &amp; Industrial Engineering, and Ophthalmology &amp; Vision Science</a:t>
            </a:r>
          </a:p>
          <a:p>
            <a:pPr algn="ctr">
              <a:lnSpc>
                <a:spcPct val="110000"/>
              </a:lnSpc>
            </a:pPr>
            <a:r>
              <a:rPr lang="en-US" sz="1100" b="1" dirty="0">
                <a:solidFill>
                  <a:schemeClr val="bg1"/>
                </a:solidFill>
                <a:latin typeface="Arial" charset="0"/>
              </a:rPr>
              <a:t>University of Arizona</a:t>
            </a:r>
          </a:p>
          <a:p>
            <a:pPr algn="ctr">
              <a:lnSpc>
                <a:spcPct val="110000"/>
              </a:lnSpc>
            </a:pPr>
            <a:endParaRPr lang="en-US" sz="1200" b="1" dirty="0">
              <a:solidFill>
                <a:schemeClr val="bg1"/>
              </a:solidFill>
              <a:latin typeface="Arial" charset="0"/>
            </a:endParaRPr>
          </a:p>
          <a:p>
            <a:pPr algn="ctr">
              <a:lnSpc>
                <a:spcPct val="110000"/>
              </a:lnSpc>
            </a:pPr>
            <a:r>
              <a:rPr lang="en-US" sz="1400" b="1" dirty="0" err="1">
                <a:solidFill>
                  <a:srgbClr val="FFFF00"/>
                </a:solidFill>
                <a:latin typeface="Arial" charset="0"/>
              </a:rPr>
              <a:t>wfink@email.arizona.edu</a:t>
            </a:r>
            <a:endParaRPr lang="en-US" sz="1400" b="1" dirty="0">
              <a:solidFill>
                <a:srgbClr val="FFFF00"/>
              </a:solidFill>
              <a:latin typeface="Arial" charset="0"/>
            </a:endParaRPr>
          </a:p>
          <a:p>
            <a:pPr algn="ctr">
              <a:lnSpc>
                <a:spcPct val="110000"/>
              </a:lnSpc>
            </a:pPr>
            <a:r>
              <a:rPr lang="en-US" sz="1400" b="1" dirty="0">
                <a:solidFill>
                  <a:srgbClr val="FFFF00"/>
                </a:solidFill>
                <a:latin typeface="Arial" charset="0"/>
              </a:rPr>
              <a:t>http://</a:t>
            </a:r>
            <a:r>
              <a:rPr lang="en-US" sz="1400" b="1" dirty="0" err="1">
                <a:solidFill>
                  <a:srgbClr val="FFFF00"/>
                </a:solidFill>
                <a:latin typeface="Arial" charset="0"/>
              </a:rPr>
              <a:t>autonomy.arizona.edu</a:t>
            </a:r>
            <a:r>
              <a:rPr lang="en-US" sz="1400" b="1" dirty="0">
                <a:solidFill>
                  <a:srgbClr val="FFFF00"/>
                </a:solidFill>
                <a:latin typeface="Arial" charset="0"/>
              </a:rPr>
              <a:t>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927300" y="111125"/>
            <a:ext cx="528940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a:cs typeface="Arial"/>
              </a:rPr>
              <a:t>Acknowledgements &amp; Disclosures</a:t>
            </a:r>
          </a:p>
        </p:txBody>
      </p:sp>
      <p:sp>
        <p:nvSpPr>
          <p:cNvPr id="3" name="Rectangle 2"/>
          <p:cNvSpPr/>
          <p:nvPr/>
        </p:nvSpPr>
        <p:spPr>
          <a:xfrm>
            <a:off x="0" y="982177"/>
            <a:ext cx="9144000" cy="4735655"/>
          </a:xfrm>
          <a:prstGeom prst="rect">
            <a:avLst/>
          </a:prstGeom>
        </p:spPr>
        <p:txBody>
          <a:bodyPr wrap="square">
            <a:spAutoFit/>
          </a:bodyPr>
          <a:lstStyle/>
          <a:p>
            <a:pPr>
              <a:lnSpc>
                <a:spcPct val="120000"/>
              </a:lnSpc>
            </a:pPr>
            <a:r>
              <a:rPr lang="en-US" dirty="0">
                <a:solidFill>
                  <a:srgbClr val="FFFF00"/>
                </a:solidFill>
                <a:latin typeface="Arial"/>
                <a:cs typeface="Arial"/>
              </a:rPr>
              <a:t>Research support:</a:t>
            </a:r>
          </a:p>
          <a:p>
            <a:pPr marL="342900" indent="-342900">
              <a:lnSpc>
                <a:spcPct val="120000"/>
              </a:lnSpc>
              <a:buFont typeface="Arial"/>
              <a:buChar char="•"/>
            </a:pPr>
            <a:r>
              <a:rPr lang="en-US" sz="2000" dirty="0">
                <a:solidFill>
                  <a:srgbClr val="FFFFFF"/>
                </a:solidFill>
                <a:latin typeface="Arial"/>
                <a:cs typeface="Arial"/>
              </a:rPr>
              <a:t>Shaun Brown has been supported by NASA traineeship grant NNH18ZHA007C via the Arizona Space Grant Consortium</a:t>
            </a:r>
          </a:p>
          <a:p>
            <a:pPr marL="342900" indent="-342900">
              <a:lnSpc>
                <a:spcPct val="120000"/>
              </a:lnSpc>
              <a:buFont typeface="Arial"/>
              <a:buChar char="•"/>
            </a:pPr>
            <a:r>
              <a:rPr lang="en-US" sz="2000" dirty="0">
                <a:solidFill>
                  <a:srgbClr val="FFFFFF"/>
                </a:solidFill>
                <a:latin typeface="Arial"/>
                <a:cs typeface="Arial"/>
              </a:rPr>
              <a:t>NASA SBIR Phase II grant 80NSSC1900130</a:t>
            </a:r>
          </a:p>
          <a:p>
            <a:pPr marL="342900" indent="-342900">
              <a:lnSpc>
                <a:spcPct val="120000"/>
              </a:lnSpc>
              <a:buFont typeface="Arial"/>
              <a:buChar char="•"/>
            </a:pPr>
            <a:r>
              <a:rPr lang="en-US" sz="2000" dirty="0">
                <a:solidFill>
                  <a:srgbClr val="FFFFFF"/>
                </a:solidFill>
                <a:latin typeface="Arial"/>
                <a:cs typeface="Arial"/>
              </a:rPr>
              <a:t>Edward &amp; Maria </a:t>
            </a:r>
            <a:r>
              <a:rPr lang="en-US" sz="2000" dirty="0" err="1">
                <a:solidFill>
                  <a:srgbClr val="FFFFFF"/>
                </a:solidFill>
                <a:latin typeface="Arial"/>
                <a:cs typeface="Arial"/>
              </a:rPr>
              <a:t>Keonjian</a:t>
            </a:r>
            <a:r>
              <a:rPr lang="en-US" sz="2000" dirty="0">
                <a:solidFill>
                  <a:srgbClr val="FFFFFF"/>
                </a:solidFill>
                <a:latin typeface="Arial"/>
                <a:cs typeface="Arial"/>
              </a:rPr>
              <a:t> Endowment at the College of Engineering, University of Arizona</a:t>
            </a:r>
          </a:p>
          <a:p>
            <a:pPr marL="342900" indent="-342900">
              <a:lnSpc>
                <a:spcPct val="120000"/>
              </a:lnSpc>
              <a:buFont typeface="Arial"/>
              <a:buChar char="•"/>
            </a:pPr>
            <a:endParaRPr lang="en-US" sz="2000" dirty="0">
              <a:solidFill>
                <a:srgbClr val="FFFFFF"/>
              </a:solidFill>
              <a:latin typeface="Arial"/>
              <a:cs typeface="Arial"/>
            </a:endParaRPr>
          </a:p>
          <a:p>
            <a:pPr>
              <a:lnSpc>
                <a:spcPct val="120000"/>
              </a:lnSpc>
            </a:pPr>
            <a:r>
              <a:rPr lang="en-US" dirty="0">
                <a:solidFill>
                  <a:srgbClr val="FFFF00"/>
                </a:solidFill>
                <a:latin typeface="Arial"/>
                <a:cs typeface="Arial"/>
              </a:rPr>
              <a:t>This presentation is part of a paper given at the </a:t>
            </a:r>
            <a:r>
              <a:rPr lang="en-US" dirty="0">
                <a:solidFill>
                  <a:srgbClr val="4ADAFF"/>
                </a:solidFill>
                <a:latin typeface="Arial"/>
                <a:cs typeface="Arial"/>
              </a:rPr>
              <a:t>IEEE Aerospace Conference on March 12, 2020</a:t>
            </a:r>
            <a:r>
              <a:rPr lang="en-US" dirty="0">
                <a:solidFill>
                  <a:srgbClr val="FFFF00"/>
                </a:solidFill>
                <a:latin typeface="Arial"/>
                <a:cs typeface="Arial"/>
              </a:rPr>
              <a:t>:</a:t>
            </a:r>
          </a:p>
          <a:p>
            <a:pPr algn="just">
              <a:lnSpc>
                <a:spcPct val="120000"/>
              </a:lnSpc>
            </a:pPr>
            <a:r>
              <a:rPr lang="en-US" sz="2000" dirty="0">
                <a:solidFill>
                  <a:srgbClr val="FFFF00"/>
                </a:solidFill>
                <a:latin typeface="Arial"/>
                <a:cs typeface="Arial"/>
              </a:rPr>
              <a:t>Brown S</a:t>
            </a:r>
            <a:r>
              <a:rPr lang="en-US" sz="2000" dirty="0">
                <a:solidFill>
                  <a:srgbClr val="FFFFFF"/>
                </a:solidFill>
                <a:latin typeface="Arial"/>
                <a:cs typeface="Arial"/>
              </a:rPr>
              <a:t>, Prasad A, Fink W (2020) </a:t>
            </a:r>
            <a:r>
              <a:rPr lang="en-US" sz="2000" i="1" dirty="0">
                <a:solidFill>
                  <a:srgbClr val="FFFFFF"/>
                </a:solidFill>
                <a:latin typeface="Arial"/>
                <a:cs typeface="Arial"/>
              </a:rPr>
              <a:t>Inventory of Vital Sign Changes as Indicators of Environmental Changes aboard Space Habitats</a:t>
            </a:r>
            <a:r>
              <a:rPr lang="en-US" sz="2000" dirty="0">
                <a:solidFill>
                  <a:srgbClr val="FFFFFF"/>
                </a:solidFill>
                <a:latin typeface="Arial"/>
                <a:cs typeface="Arial"/>
              </a:rPr>
              <a:t>; IEEE Aerospace Conference Proceedings, paper #2794, Big Sky, MT</a:t>
            </a:r>
            <a:endParaRPr lang="en-US" sz="2000" b="1" dirty="0">
              <a:solidFill>
                <a:srgbClr val="FFFFFF"/>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2"/>
          <p:cNvSpPr txBox="1">
            <a:spLocks noChangeArrowheads="1"/>
          </p:cNvSpPr>
          <p:nvPr/>
        </p:nvSpPr>
        <p:spPr bwMode="auto">
          <a:xfrm>
            <a:off x="0" y="715067"/>
            <a:ext cx="9144000" cy="4975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39725" indent="-339725">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a:lnSpc>
                <a:spcPct val="150000"/>
              </a:lnSpc>
              <a:buFont typeface="Times" charset="0"/>
              <a:buChar char="•"/>
            </a:pPr>
            <a:r>
              <a:rPr lang="en-US" sz="2000" dirty="0">
                <a:solidFill>
                  <a:schemeClr val="bg1"/>
                </a:solidFill>
                <a:latin typeface="Arial" charset="0"/>
              </a:rPr>
              <a:t>Motivation</a:t>
            </a:r>
          </a:p>
          <a:p>
            <a:pPr algn="just">
              <a:lnSpc>
                <a:spcPct val="150000"/>
              </a:lnSpc>
              <a:buFont typeface="Times" charset="0"/>
              <a:buChar char="•"/>
            </a:pPr>
            <a:r>
              <a:rPr lang="en-US" sz="2000" dirty="0">
                <a:solidFill>
                  <a:schemeClr val="bg1"/>
                </a:solidFill>
                <a:latin typeface="Arial" charset="0"/>
              </a:rPr>
              <a:t>NASA Relevance</a:t>
            </a:r>
          </a:p>
          <a:p>
            <a:pPr algn="just">
              <a:lnSpc>
                <a:spcPct val="150000"/>
              </a:lnSpc>
              <a:buFont typeface="Times" charset="0"/>
              <a:buChar char="•"/>
            </a:pPr>
            <a:r>
              <a:rPr lang="en-US" sz="2000" dirty="0">
                <a:solidFill>
                  <a:schemeClr val="bg1"/>
                </a:solidFill>
                <a:latin typeface="Arial" charset="0"/>
              </a:rPr>
              <a:t>NASA’s Space Technology Grand Challenges addressed</a:t>
            </a:r>
          </a:p>
          <a:p>
            <a:pPr algn="just">
              <a:lnSpc>
                <a:spcPct val="150000"/>
              </a:lnSpc>
              <a:buFont typeface="Times" charset="0"/>
              <a:buChar char="•"/>
            </a:pPr>
            <a:r>
              <a:rPr lang="en-US" sz="2000" dirty="0">
                <a:solidFill>
                  <a:schemeClr val="bg1"/>
                </a:solidFill>
                <a:latin typeface="Arial" charset="0"/>
              </a:rPr>
              <a:t>Motivation of ‘Crew as a Sensor’ Paradigm to monitor Space Habitat Health</a:t>
            </a:r>
          </a:p>
          <a:p>
            <a:pPr algn="just">
              <a:lnSpc>
                <a:spcPct val="150000"/>
              </a:lnSpc>
              <a:buFont typeface="Times" charset="0"/>
              <a:buChar char="•"/>
            </a:pPr>
            <a:r>
              <a:rPr lang="en-US" sz="2000" dirty="0">
                <a:solidFill>
                  <a:schemeClr val="bg1"/>
                </a:solidFill>
                <a:latin typeface="Arial" charset="0"/>
              </a:rPr>
              <a:t>Sensing Framework</a:t>
            </a:r>
          </a:p>
          <a:p>
            <a:pPr algn="just">
              <a:lnSpc>
                <a:spcPct val="150000"/>
              </a:lnSpc>
              <a:buFont typeface="Times" charset="0"/>
              <a:buChar char="•"/>
            </a:pPr>
            <a:r>
              <a:rPr lang="en-US" sz="2000" dirty="0">
                <a:solidFill>
                  <a:schemeClr val="bg1"/>
                </a:solidFill>
                <a:latin typeface="Arial" charset="0"/>
              </a:rPr>
              <a:t>Environmental Change Indicator Modality:</a:t>
            </a:r>
          </a:p>
          <a:p>
            <a:pPr lvl="1" algn="just">
              <a:lnSpc>
                <a:spcPct val="150000"/>
              </a:lnSpc>
              <a:buFont typeface="Times" charset="0"/>
              <a:buChar char="•"/>
            </a:pPr>
            <a:r>
              <a:rPr lang="en-US" sz="1800" dirty="0">
                <a:solidFill>
                  <a:schemeClr val="bg1"/>
                </a:solidFill>
                <a:latin typeface="Arial" charset="0"/>
              </a:rPr>
              <a:t>ECG</a:t>
            </a:r>
          </a:p>
          <a:p>
            <a:pPr lvl="1" algn="just">
              <a:lnSpc>
                <a:spcPct val="150000"/>
              </a:lnSpc>
              <a:buFont typeface="Times" charset="0"/>
              <a:buChar char="•"/>
            </a:pPr>
            <a:r>
              <a:rPr lang="en-US" sz="1800" dirty="0">
                <a:solidFill>
                  <a:schemeClr val="bg1"/>
                </a:solidFill>
                <a:latin typeface="Arial" charset="0"/>
              </a:rPr>
              <a:t>Blood Oxygenation (SpO</a:t>
            </a:r>
            <a:r>
              <a:rPr lang="en-US" sz="1800" baseline="-25000" dirty="0">
                <a:solidFill>
                  <a:schemeClr val="bg1"/>
                </a:solidFill>
                <a:latin typeface="Arial" charset="0"/>
              </a:rPr>
              <a:t>2</a:t>
            </a:r>
            <a:r>
              <a:rPr lang="en-US" sz="1800" dirty="0">
                <a:solidFill>
                  <a:schemeClr val="bg1"/>
                </a:solidFill>
                <a:latin typeface="Arial" charset="0"/>
              </a:rPr>
              <a:t>)</a:t>
            </a:r>
          </a:p>
          <a:p>
            <a:pPr lvl="1" algn="just">
              <a:lnSpc>
                <a:spcPct val="150000"/>
              </a:lnSpc>
              <a:buFont typeface="Times" charset="0"/>
              <a:buChar char="•"/>
            </a:pPr>
            <a:r>
              <a:rPr lang="en-US" sz="1800" dirty="0">
                <a:solidFill>
                  <a:schemeClr val="bg1"/>
                </a:solidFill>
                <a:latin typeface="Arial" charset="0"/>
              </a:rPr>
              <a:t>Ocular Structure and Visual Performance</a:t>
            </a:r>
          </a:p>
          <a:p>
            <a:pPr algn="just">
              <a:lnSpc>
                <a:spcPct val="150000"/>
              </a:lnSpc>
              <a:buFont typeface="Times" charset="0"/>
              <a:buChar char="•"/>
            </a:pPr>
            <a:r>
              <a:rPr lang="en-US" sz="2000" dirty="0">
                <a:solidFill>
                  <a:schemeClr val="bg1"/>
                </a:solidFill>
                <a:latin typeface="Arial" charset="0"/>
              </a:rPr>
              <a:t>Study Results</a:t>
            </a:r>
          </a:p>
          <a:p>
            <a:pPr algn="just">
              <a:lnSpc>
                <a:spcPct val="150000"/>
              </a:lnSpc>
              <a:buFont typeface="Times" charset="0"/>
              <a:buChar char="•"/>
            </a:pPr>
            <a:r>
              <a:rPr lang="en-US" sz="2000" dirty="0">
                <a:solidFill>
                  <a:schemeClr val="bg1"/>
                </a:solidFill>
                <a:latin typeface="Arial" charset="0"/>
              </a:rPr>
              <a:t>Conclusions &amp; Next Steps</a:t>
            </a:r>
          </a:p>
        </p:txBody>
      </p:sp>
      <p:sp>
        <p:nvSpPr>
          <p:cNvPr id="5122" name="Text Box 3"/>
          <p:cNvSpPr txBox="1">
            <a:spLocks noChangeArrowheads="1"/>
          </p:cNvSpPr>
          <p:nvPr/>
        </p:nvSpPr>
        <p:spPr bwMode="auto">
          <a:xfrm>
            <a:off x="3911600" y="111125"/>
            <a:ext cx="13223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Outline</a:t>
            </a:r>
          </a:p>
        </p:txBody>
      </p:sp>
    </p:spTree>
    <p:extLst>
      <p:ext uri="{BB962C8B-B14F-4D97-AF65-F5344CB8AC3E}">
        <p14:creationId xmlns:p14="http://schemas.microsoft.com/office/powerpoint/2010/main" val="184143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23A3CD-822F-4AB8-8D34-30DC705D5F89}"/>
              </a:ext>
            </a:extLst>
          </p:cNvPr>
          <p:cNvSpPr>
            <a:spLocks noGrp="1"/>
          </p:cNvSpPr>
          <p:nvPr>
            <p:ph idx="1"/>
          </p:nvPr>
        </p:nvSpPr>
        <p:spPr>
          <a:xfrm>
            <a:off x="0" y="5020956"/>
            <a:ext cx="9144000" cy="1574645"/>
          </a:xfrm>
        </p:spPr>
        <p:txBody>
          <a:bodyPr/>
          <a:lstStyle/>
          <a:p>
            <a:r>
              <a:rPr lang="en-US" sz="2000" dirty="0">
                <a:solidFill>
                  <a:schemeClr val="bg1"/>
                </a:solidFill>
                <a:latin typeface="Arial"/>
                <a:cs typeface="Arial"/>
              </a:rPr>
              <a:t>Expansion of human presence into low-Earth orbit</a:t>
            </a:r>
          </a:p>
          <a:p>
            <a:r>
              <a:rPr lang="en-US" sz="2000" dirty="0">
                <a:solidFill>
                  <a:schemeClr val="bg1"/>
                </a:solidFill>
                <a:latin typeface="Arial"/>
                <a:cs typeface="Arial"/>
              </a:rPr>
              <a:t>Autonomous operation of space habitats</a:t>
            </a:r>
          </a:p>
          <a:p>
            <a:r>
              <a:rPr lang="en-US" sz="2000" dirty="0">
                <a:solidFill>
                  <a:schemeClr val="bg1"/>
                </a:solidFill>
                <a:latin typeface="Arial"/>
                <a:cs typeface="Arial"/>
              </a:rPr>
              <a:t>Supplemental data to support those systems</a:t>
            </a:r>
          </a:p>
          <a:p>
            <a:r>
              <a:rPr lang="en-US" sz="2000" dirty="0">
                <a:solidFill>
                  <a:schemeClr val="bg1"/>
                </a:solidFill>
                <a:latin typeface="Arial"/>
                <a:cs typeface="Arial"/>
              </a:rPr>
              <a:t>Ensure a breathable atmosphere aboard space habitats</a:t>
            </a:r>
          </a:p>
        </p:txBody>
      </p:sp>
      <p:sp>
        <p:nvSpPr>
          <p:cNvPr id="5" name="TextBox 4">
            <a:extLst>
              <a:ext uri="{FF2B5EF4-FFF2-40B4-BE49-F238E27FC236}">
                <a16:creationId xmlns:a16="http://schemas.microsoft.com/office/drawing/2014/main" id="{A81AD9F3-E7CC-4F93-9DC1-FF7EBC02E57C}"/>
              </a:ext>
            </a:extLst>
          </p:cNvPr>
          <p:cNvSpPr txBox="1"/>
          <p:nvPr/>
        </p:nvSpPr>
        <p:spPr>
          <a:xfrm>
            <a:off x="0" y="994614"/>
            <a:ext cx="9144000" cy="400110"/>
          </a:xfrm>
          <a:prstGeom prst="rect">
            <a:avLst/>
          </a:prstGeom>
          <a:noFill/>
        </p:spPr>
        <p:txBody>
          <a:bodyPr wrap="square" rtlCol="0">
            <a:spAutoFit/>
          </a:bodyPr>
          <a:lstStyle/>
          <a:p>
            <a:pPr algn="ctr"/>
            <a:r>
              <a:rPr lang="en-US" sz="2000" dirty="0">
                <a:solidFill>
                  <a:srgbClr val="FFFF00"/>
                </a:solidFill>
                <a:latin typeface="Arial"/>
                <a:cs typeface="Arial"/>
              </a:rPr>
              <a:t>NASA’s goal: </a:t>
            </a:r>
            <a:r>
              <a:rPr lang="en-US" sz="2000" dirty="0">
                <a:solidFill>
                  <a:srgbClr val="4ADAFF"/>
                </a:solidFill>
                <a:latin typeface="Arial"/>
                <a:cs typeface="Arial"/>
              </a:rPr>
              <a:t>Lunar Gateway orbiting the Moon</a:t>
            </a:r>
          </a:p>
        </p:txBody>
      </p:sp>
      <p:pic>
        <p:nvPicPr>
          <p:cNvPr id="6" name="Picture 5">
            <a:extLst>
              <a:ext uri="{FF2B5EF4-FFF2-40B4-BE49-F238E27FC236}">
                <a16:creationId xmlns:a16="http://schemas.microsoft.com/office/drawing/2014/main" id="{8C7D1C46-FEE8-4028-AE3B-07CDB9B2C5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05676" y="1418856"/>
            <a:ext cx="6132648" cy="3427421"/>
          </a:xfrm>
          <a:prstGeom prst="rect">
            <a:avLst/>
          </a:prstGeom>
          <a:noFill/>
          <a:ln>
            <a:noFill/>
          </a:ln>
        </p:spPr>
      </p:pic>
      <p:sp>
        <p:nvSpPr>
          <p:cNvPr id="8" name="Text Box 3"/>
          <p:cNvSpPr txBox="1">
            <a:spLocks noChangeArrowheads="1"/>
          </p:cNvSpPr>
          <p:nvPr/>
        </p:nvSpPr>
        <p:spPr bwMode="auto">
          <a:xfrm>
            <a:off x="3673011" y="111125"/>
            <a:ext cx="179956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Motivation</a:t>
            </a:r>
          </a:p>
        </p:txBody>
      </p:sp>
    </p:spTree>
    <p:extLst>
      <p:ext uri="{BB962C8B-B14F-4D97-AF65-F5344CB8AC3E}">
        <p14:creationId xmlns:p14="http://schemas.microsoft.com/office/powerpoint/2010/main" val="351989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210279-B486-4DF9-81D0-32298FE5B6E4}"/>
              </a:ext>
            </a:extLst>
          </p:cNvPr>
          <p:cNvSpPr>
            <a:spLocks noGrp="1"/>
          </p:cNvSpPr>
          <p:nvPr>
            <p:ph idx="1"/>
          </p:nvPr>
        </p:nvSpPr>
        <p:spPr>
          <a:xfrm>
            <a:off x="0" y="796807"/>
            <a:ext cx="9144000" cy="4525963"/>
          </a:xfrm>
        </p:spPr>
        <p:txBody>
          <a:bodyPr/>
          <a:lstStyle/>
          <a:p>
            <a:pPr>
              <a:lnSpc>
                <a:spcPct val="150000"/>
              </a:lnSpc>
            </a:pPr>
            <a:r>
              <a:rPr lang="en-US" sz="2000" dirty="0">
                <a:solidFill>
                  <a:srgbClr val="FFFFFF"/>
                </a:solidFill>
                <a:latin typeface="Arial"/>
                <a:cs typeface="Arial"/>
              </a:rPr>
              <a:t>NASA’s Lunar Orbital Platform Gateway</a:t>
            </a:r>
          </a:p>
          <a:p>
            <a:pPr>
              <a:lnSpc>
                <a:spcPct val="150000"/>
              </a:lnSpc>
            </a:pPr>
            <a:r>
              <a:rPr lang="en-US" sz="2000" dirty="0">
                <a:solidFill>
                  <a:srgbClr val="FFFFFF"/>
                </a:solidFill>
                <a:latin typeface="Arial"/>
                <a:cs typeface="Arial"/>
              </a:rPr>
              <a:t>Important to ensure low-payload and self-reliance of crew-members (see also </a:t>
            </a:r>
            <a:r>
              <a:rPr lang="en-US" sz="2000" i="1" dirty="0">
                <a:solidFill>
                  <a:srgbClr val="FFFFFF"/>
                </a:solidFill>
                <a:latin typeface="Arial"/>
                <a:cs typeface="Arial"/>
              </a:rPr>
              <a:t>healthcare autonomy paradigm </a:t>
            </a:r>
            <a:r>
              <a:rPr lang="en-US" sz="2000" dirty="0">
                <a:solidFill>
                  <a:srgbClr val="FFFFFF"/>
                </a:solidFill>
                <a:latin typeface="Arial"/>
                <a:cs typeface="Arial"/>
              </a:rPr>
              <a:t>vs. </a:t>
            </a:r>
            <a:r>
              <a:rPr lang="en-US" sz="2000" i="1" dirty="0" err="1">
                <a:solidFill>
                  <a:srgbClr val="FFFFFF"/>
                </a:solidFill>
                <a:latin typeface="Arial"/>
                <a:cs typeface="Arial"/>
              </a:rPr>
              <a:t>tele</a:t>
            </a:r>
            <a:r>
              <a:rPr lang="en-US" sz="2000" i="1" dirty="0">
                <a:solidFill>
                  <a:srgbClr val="FFFFFF"/>
                </a:solidFill>
                <a:latin typeface="Arial"/>
                <a:cs typeface="Arial"/>
              </a:rPr>
              <a:t>-medicine paradigm</a:t>
            </a:r>
            <a:r>
              <a:rPr lang="en-US" sz="2000" dirty="0">
                <a:solidFill>
                  <a:srgbClr val="FFFFFF"/>
                </a:solidFill>
                <a:latin typeface="Arial"/>
                <a:cs typeface="Arial"/>
              </a:rPr>
              <a:t> </a:t>
            </a:r>
            <a:r>
              <a:rPr lang="en-US" sz="1600" dirty="0">
                <a:solidFill>
                  <a:srgbClr val="4ADAFF"/>
                </a:solidFill>
                <a:latin typeface="Arial"/>
                <a:cs typeface="Arial"/>
              </a:rPr>
              <a:t>(Popov et al., IJPHM 2019)</a:t>
            </a:r>
            <a:r>
              <a:rPr lang="en-US" sz="2000" dirty="0">
                <a:solidFill>
                  <a:srgbClr val="FFFFFF"/>
                </a:solidFill>
                <a:latin typeface="Arial"/>
                <a:cs typeface="Arial"/>
              </a:rPr>
              <a:t>)</a:t>
            </a:r>
          </a:p>
          <a:p>
            <a:pPr>
              <a:lnSpc>
                <a:spcPct val="150000"/>
              </a:lnSpc>
            </a:pPr>
            <a:r>
              <a:rPr lang="en-US" sz="2000" dirty="0">
                <a:solidFill>
                  <a:srgbClr val="FFFFFF"/>
                </a:solidFill>
                <a:latin typeface="Arial"/>
                <a:cs typeface="Arial"/>
              </a:rPr>
              <a:t>Autonomous operation of life support systems</a:t>
            </a:r>
          </a:p>
          <a:p>
            <a:pPr>
              <a:lnSpc>
                <a:spcPct val="150000"/>
              </a:lnSpc>
            </a:pPr>
            <a:r>
              <a:rPr lang="en-US" sz="2000" dirty="0">
                <a:solidFill>
                  <a:srgbClr val="FFFFFF"/>
                </a:solidFill>
                <a:latin typeface="Arial"/>
                <a:cs typeface="Arial"/>
              </a:rPr>
              <a:t>Autonomous regulation of atmosphere aboard space habitats</a:t>
            </a:r>
          </a:p>
          <a:p>
            <a:pPr>
              <a:lnSpc>
                <a:spcPct val="150000"/>
              </a:lnSpc>
            </a:pPr>
            <a:r>
              <a:rPr lang="en-US" sz="2000" dirty="0">
                <a:solidFill>
                  <a:srgbClr val="FFFFFF"/>
                </a:solidFill>
                <a:latin typeface="Arial"/>
                <a:cs typeface="Arial"/>
              </a:rPr>
              <a:t>NASA Space Technology Grand Challenges:</a:t>
            </a:r>
          </a:p>
          <a:p>
            <a:pPr lvl="1">
              <a:lnSpc>
                <a:spcPct val="150000"/>
              </a:lnSpc>
            </a:pPr>
            <a:r>
              <a:rPr lang="en-US" sz="1800" dirty="0">
                <a:solidFill>
                  <a:srgbClr val="FFFFFF"/>
                </a:solidFill>
                <a:latin typeface="Arial"/>
                <a:cs typeface="Arial"/>
              </a:rPr>
              <a:t>Space Health and Medicine</a:t>
            </a:r>
          </a:p>
          <a:p>
            <a:pPr lvl="1">
              <a:lnSpc>
                <a:spcPct val="150000"/>
              </a:lnSpc>
            </a:pPr>
            <a:r>
              <a:rPr lang="en-US" sz="1800" dirty="0">
                <a:solidFill>
                  <a:srgbClr val="FFFFFF"/>
                </a:solidFill>
                <a:latin typeface="Arial"/>
                <a:cs typeface="Arial"/>
              </a:rPr>
              <a:t>Space Colonization</a:t>
            </a:r>
          </a:p>
        </p:txBody>
      </p:sp>
      <p:sp>
        <p:nvSpPr>
          <p:cNvPr id="7" name="Text Box 3"/>
          <p:cNvSpPr txBox="1">
            <a:spLocks noChangeArrowheads="1"/>
          </p:cNvSpPr>
          <p:nvPr/>
        </p:nvSpPr>
        <p:spPr bwMode="auto">
          <a:xfrm>
            <a:off x="3207892" y="111125"/>
            <a:ext cx="27298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NASA Relevance</a:t>
            </a:r>
          </a:p>
        </p:txBody>
      </p:sp>
    </p:spTree>
    <p:extLst>
      <p:ext uri="{BB962C8B-B14F-4D97-AF65-F5344CB8AC3E}">
        <p14:creationId xmlns:p14="http://schemas.microsoft.com/office/powerpoint/2010/main" val="3817342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793750"/>
            <a:ext cx="9144000" cy="5252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eaLnBrk="1" hangingPunct="1">
              <a:lnSpc>
                <a:spcPct val="120000"/>
              </a:lnSpc>
            </a:pPr>
            <a:r>
              <a:rPr lang="en-US" sz="2000" dirty="0">
                <a:solidFill>
                  <a:srgbClr val="4ADAFF"/>
                </a:solidFill>
                <a:latin typeface="Arial" charset="0"/>
              </a:rPr>
              <a:t>Grand Challenge:</a:t>
            </a:r>
          </a:p>
          <a:p>
            <a:pPr algn="just" eaLnBrk="1" hangingPunct="1">
              <a:lnSpc>
                <a:spcPct val="120000"/>
              </a:lnSpc>
            </a:pPr>
            <a:r>
              <a:rPr lang="en-US" sz="2000" dirty="0">
                <a:solidFill>
                  <a:schemeClr val="bg1"/>
                </a:solidFill>
                <a:latin typeface="Arial" charset="0"/>
              </a:rPr>
              <a:t>“Eliminate or mitigate the negative effects of the space environments on human physical and behavioral health, optimize human performance in space and expand the scope of space based medical care to match terrestrial care.”</a:t>
            </a:r>
          </a:p>
          <a:p>
            <a:pPr algn="just" eaLnBrk="1" hangingPunct="1">
              <a:lnSpc>
                <a:spcPct val="120000"/>
              </a:lnSpc>
            </a:pPr>
            <a:endParaRPr lang="en-US" sz="2000" dirty="0">
              <a:solidFill>
                <a:srgbClr val="FF0000"/>
              </a:solidFill>
              <a:latin typeface="Arial" charset="0"/>
            </a:endParaRPr>
          </a:p>
          <a:p>
            <a:pPr algn="just" eaLnBrk="1" hangingPunct="1">
              <a:lnSpc>
                <a:spcPct val="120000"/>
              </a:lnSpc>
            </a:pPr>
            <a:r>
              <a:rPr lang="en-US" sz="2000" dirty="0">
                <a:solidFill>
                  <a:srgbClr val="FF0000"/>
                </a:solidFill>
                <a:latin typeface="Arial" charset="0"/>
              </a:rPr>
              <a:t>Stated Problem:</a:t>
            </a:r>
          </a:p>
          <a:p>
            <a:pPr algn="just" eaLnBrk="1" hangingPunct="1">
              <a:lnSpc>
                <a:spcPct val="120000"/>
              </a:lnSpc>
            </a:pPr>
            <a:r>
              <a:rPr lang="en-US" sz="2000" dirty="0">
                <a:solidFill>
                  <a:schemeClr val="bg1"/>
                </a:solidFill>
                <a:latin typeface="Arial" charset="0"/>
              </a:rPr>
              <a:t>“Space is an extreme environment that is not conducive to human life. Today’s technology can only partially mitigate the effects on the physical and psychological well-being of people. In order to live and effectively work in space for an extended period of time, people require technologies that enable survival in extreme environments; countermeasures that mitigate the negative effects of space; accommodations that optimize human performance; comprehensive space-based physiological and physical health management and prompt and comprehensive medical care in a limited infrastructure.”</a:t>
            </a:r>
          </a:p>
        </p:txBody>
      </p:sp>
      <p:sp>
        <p:nvSpPr>
          <p:cNvPr id="7171" name="Rectangle 1"/>
          <p:cNvSpPr>
            <a:spLocks noChangeArrowheads="1"/>
          </p:cNvSpPr>
          <p:nvPr/>
        </p:nvSpPr>
        <p:spPr bwMode="auto">
          <a:xfrm>
            <a:off x="2940050" y="6332538"/>
            <a:ext cx="62039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b="1">
                <a:solidFill>
                  <a:srgbClr val="4ADAFF"/>
                </a:solidFill>
                <a:latin typeface="Arial" charset="0"/>
                <a:cs typeface="Arial" charset="0"/>
              </a:rPr>
              <a:t>http://www.nasa.gov/pdf/503466main_space_tech_grand_challenges_12_02_10.pdf</a:t>
            </a:r>
          </a:p>
        </p:txBody>
      </p:sp>
      <p:sp>
        <p:nvSpPr>
          <p:cNvPr id="5" name="Text Box 4"/>
          <p:cNvSpPr txBox="1">
            <a:spLocks noChangeArrowheads="1"/>
          </p:cNvSpPr>
          <p:nvPr/>
        </p:nvSpPr>
        <p:spPr bwMode="auto">
          <a:xfrm>
            <a:off x="658813" y="-63500"/>
            <a:ext cx="78263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NASA’s Space Technology Grand Challenges:</a:t>
            </a:r>
          </a:p>
          <a:p>
            <a:pPr algn="ctr"/>
            <a:r>
              <a:rPr lang="en-US" b="1" i="1" dirty="0">
                <a:solidFill>
                  <a:schemeClr val="bg1"/>
                </a:solidFill>
                <a:latin typeface="Arial" charset="0"/>
              </a:rPr>
              <a:t>Space Health and Medicine</a:t>
            </a:r>
          </a:p>
        </p:txBody>
      </p:sp>
    </p:spTree>
    <p:extLst>
      <p:ext uri="{BB962C8B-B14F-4D97-AF65-F5344CB8AC3E}">
        <p14:creationId xmlns:p14="http://schemas.microsoft.com/office/powerpoint/2010/main" val="338710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793750"/>
            <a:ext cx="9144000" cy="3775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eaLnBrk="1" hangingPunct="1">
              <a:lnSpc>
                <a:spcPct val="120000"/>
              </a:lnSpc>
            </a:pPr>
            <a:r>
              <a:rPr lang="en-US" sz="2000" dirty="0">
                <a:solidFill>
                  <a:srgbClr val="4ADAFF"/>
                </a:solidFill>
                <a:latin typeface="Arial" charset="0"/>
              </a:rPr>
              <a:t>Grand Challenge:</a:t>
            </a:r>
          </a:p>
          <a:p>
            <a:pPr algn="just" eaLnBrk="1" hangingPunct="1">
              <a:lnSpc>
                <a:spcPct val="120000"/>
              </a:lnSpc>
            </a:pPr>
            <a:r>
              <a:rPr lang="en-US" sz="2000" dirty="0">
                <a:solidFill>
                  <a:schemeClr val="bg1"/>
                </a:solidFill>
                <a:latin typeface="Arial" charset="0"/>
              </a:rPr>
              <a:t>“Create self-sustaining and reliable human environments and habitats that enable the permanent colonization of space and other planetary surfaces.”</a:t>
            </a:r>
          </a:p>
          <a:p>
            <a:pPr algn="just" eaLnBrk="1" hangingPunct="1">
              <a:lnSpc>
                <a:spcPct val="120000"/>
              </a:lnSpc>
            </a:pPr>
            <a:endParaRPr lang="en-US" sz="2000" dirty="0">
              <a:solidFill>
                <a:srgbClr val="FF0000"/>
              </a:solidFill>
              <a:latin typeface="Arial" charset="0"/>
            </a:endParaRPr>
          </a:p>
          <a:p>
            <a:pPr algn="just" eaLnBrk="1" hangingPunct="1">
              <a:lnSpc>
                <a:spcPct val="120000"/>
              </a:lnSpc>
            </a:pPr>
            <a:r>
              <a:rPr lang="en-US" sz="2000" dirty="0">
                <a:solidFill>
                  <a:srgbClr val="FF0000"/>
                </a:solidFill>
                <a:latin typeface="Arial" charset="0"/>
              </a:rPr>
              <a:t>Stated Problem:</a:t>
            </a:r>
          </a:p>
          <a:p>
            <a:pPr algn="just" eaLnBrk="1" hangingPunct="1">
              <a:lnSpc>
                <a:spcPct val="120000"/>
              </a:lnSpc>
            </a:pPr>
            <a:r>
              <a:rPr lang="en-US" sz="2000" dirty="0">
                <a:solidFill>
                  <a:schemeClr val="bg1"/>
                </a:solidFill>
                <a:latin typeface="Arial" charset="0"/>
              </a:rPr>
              <a:t>“Currently, the infrastructure and integrated technologies needed to enable permanent, self-sufficient human settlements away from Earth do not exist. Effective close-loop systems do not exist to replenish consumable resources. This makes long-term stays cost-prohibitive and poses significant risk to personnel if resupply missions do not arrive on time.”</a:t>
            </a:r>
          </a:p>
        </p:txBody>
      </p:sp>
      <p:sp>
        <p:nvSpPr>
          <p:cNvPr id="7171" name="Rectangle 1"/>
          <p:cNvSpPr>
            <a:spLocks noChangeArrowheads="1"/>
          </p:cNvSpPr>
          <p:nvPr/>
        </p:nvSpPr>
        <p:spPr bwMode="auto">
          <a:xfrm>
            <a:off x="2940050" y="6332538"/>
            <a:ext cx="62039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200" b="1">
                <a:solidFill>
                  <a:srgbClr val="4ADAFF"/>
                </a:solidFill>
                <a:latin typeface="Arial" charset="0"/>
                <a:cs typeface="Arial" charset="0"/>
              </a:rPr>
              <a:t>http://www.nasa.gov/pdf/503466main_space_tech_grand_challenges_12_02_10.pdf</a:t>
            </a:r>
          </a:p>
        </p:txBody>
      </p:sp>
      <p:sp>
        <p:nvSpPr>
          <p:cNvPr id="5" name="Text Box 4"/>
          <p:cNvSpPr txBox="1">
            <a:spLocks noChangeArrowheads="1"/>
          </p:cNvSpPr>
          <p:nvPr/>
        </p:nvSpPr>
        <p:spPr bwMode="auto">
          <a:xfrm>
            <a:off x="658813" y="-63500"/>
            <a:ext cx="782637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NASA’s Space Technology Grand Challenges:</a:t>
            </a:r>
          </a:p>
          <a:p>
            <a:pPr algn="ctr"/>
            <a:r>
              <a:rPr lang="en-US" b="1" i="1" dirty="0">
                <a:solidFill>
                  <a:schemeClr val="bg1"/>
                </a:solidFill>
                <a:latin typeface="Arial" charset="0"/>
              </a:rPr>
              <a:t>Space Colonization</a:t>
            </a:r>
          </a:p>
        </p:txBody>
      </p:sp>
    </p:spTree>
    <p:extLst>
      <p:ext uri="{BB962C8B-B14F-4D97-AF65-F5344CB8AC3E}">
        <p14:creationId xmlns:p14="http://schemas.microsoft.com/office/powerpoint/2010/main" val="40783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597BC6-9E23-49AE-8E2B-041A6E6FA284}"/>
              </a:ext>
            </a:extLst>
          </p:cNvPr>
          <p:cNvSpPr>
            <a:spLocks noGrp="1"/>
          </p:cNvSpPr>
          <p:nvPr>
            <p:ph idx="1"/>
          </p:nvPr>
        </p:nvSpPr>
        <p:spPr>
          <a:xfrm>
            <a:off x="0" y="803421"/>
            <a:ext cx="9144000" cy="5584766"/>
          </a:xfrm>
        </p:spPr>
        <p:txBody>
          <a:bodyPr/>
          <a:lstStyle/>
          <a:p>
            <a:pPr marL="0" indent="0" algn="ctr">
              <a:lnSpc>
                <a:spcPct val="110000"/>
              </a:lnSpc>
              <a:buNone/>
            </a:pPr>
            <a:r>
              <a:rPr lang="en-US" sz="2000" dirty="0">
                <a:solidFill>
                  <a:schemeClr val="bg1"/>
                </a:solidFill>
                <a:latin typeface="Arial"/>
                <a:cs typeface="Arial"/>
              </a:rPr>
              <a:t>Paradigm originally formulated by </a:t>
            </a:r>
            <a:r>
              <a:rPr lang="en-US" sz="2000" dirty="0">
                <a:solidFill>
                  <a:srgbClr val="4ADAFF"/>
                </a:solidFill>
                <a:latin typeface="Arial"/>
                <a:cs typeface="Arial"/>
              </a:rPr>
              <a:t>Andrew Hess (President PHM Society)</a:t>
            </a:r>
            <a:r>
              <a:rPr lang="en-US" sz="2000" dirty="0">
                <a:solidFill>
                  <a:schemeClr val="bg1"/>
                </a:solidFill>
                <a:latin typeface="Arial"/>
                <a:cs typeface="Arial"/>
              </a:rPr>
              <a:t>, 2019</a:t>
            </a:r>
            <a:endParaRPr lang="en-US" sz="2000" dirty="0">
              <a:solidFill>
                <a:srgbClr val="4ADAFF"/>
              </a:solidFill>
              <a:latin typeface="Arial"/>
              <a:cs typeface="Arial"/>
            </a:endParaRPr>
          </a:p>
          <a:p>
            <a:pPr marL="0" indent="0" algn="ctr">
              <a:lnSpc>
                <a:spcPct val="110000"/>
              </a:lnSpc>
              <a:buNone/>
            </a:pPr>
            <a:endParaRPr lang="en-US" sz="2000" dirty="0">
              <a:solidFill>
                <a:schemeClr val="bg1"/>
              </a:solidFill>
              <a:latin typeface="Arial"/>
              <a:cs typeface="Arial"/>
            </a:endParaRPr>
          </a:p>
          <a:p>
            <a:pPr marL="0" indent="0" algn="ctr">
              <a:lnSpc>
                <a:spcPct val="110000"/>
              </a:lnSpc>
              <a:buNone/>
            </a:pPr>
            <a:r>
              <a:rPr lang="en-US" sz="2000" dirty="0">
                <a:solidFill>
                  <a:schemeClr val="bg1"/>
                </a:solidFill>
                <a:latin typeface="Arial"/>
                <a:cs typeface="Arial"/>
              </a:rPr>
              <a:t>Underlying Principle: </a:t>
            </a:r>
            <a:r>
              <a:rPr lang="en-US" sz="2000" dirty="0">
                <a:solidFill>
                  <a:srgbClr val="FFFF00"/>
                </a:solidFill>
                <a:latin typeface="Arial"/>
                <a:cs typeface="Arial"/>
              </a:rPr>
              <a:t>Canary in a Coal Mine</a:t>
            </a:r>
          </a:p>
          <a:p>
            <a:pPr marL="0" indent="0">
              <a:lnSpc>
                <a:spcPct val="110000"/>
              </a:lnSpc>
              <a:buNone/>
            </a:pPr>
            <a:endParaRPr lang="en-US" sz="2000" dirty="0">
              <a:solidFill>
                <a:srgbClr val="FFFF00"/>
              </a:solidFill>
              <a:latin typeface="Arial"/>
              <a:cs typeface="Arial"/>
            </a:endParaRPr>
          </a:p>
          <a:p>
            <a:pPr>
              <a:lnSpc>
                <a:spcPct val="110000"/>
              </a:lnSpc>
            </a:pPr>
            <a:r>
              <a:rPr lang="en-US" sz="2000" dirty="0">
                <a:solidFill>
                  <a:schemeClr val="bg1"/>
                </a:solidFill>
                <a:latin typeface="Arial"/>
                <a:cs typeface="Arial"/>
              </a:rPr>
              <a:t>Organisms (i.e., crew members) function as versatile biosensors</a:t>
            </a:r>
          </a:p>
          <a:p>
            <a:pPr>
              <a:lnSpc>
                <a:spcPct val="110000"/>
              </a:lnSpc>
            </a:pPr>
            <a:r>
              <a:rPr lang="en-US" sz="2000" dirty="0">
                <a:solidFill>
                  <a:schemeClr val="bg1"/>
                </a:solidFill>
                <a:latin typeface="Arial"/>
                <a:cs typeface="Arial"/>
              </a:rPr>
              <a:t>Paradigm provides greater context and more data to onboard autonomous monitoring systems</a:t>
            </a:r>
          </a:p>
          <a:p>
            <a:pPr>
              <a:lnSpc>
                <a:spcPct val="110000"/>
              </a:lnSpc>
            </a:pPr>
            <a:r>
              <a:rPr lang="en-US" sz="2000" dirty="0">
                <a:solidFill>
                  <a:schemeClr val="bg1"/>
                </a:solidFill>
                <a:latin typeface="Arial"/>
                <a:cs typeface="Arial"/>
              </a:rPr>
              <a:t>Autonomic vital sign changes, due to space habitat environmental changes, being transduced in both </a:t>
            </a:r>
            <a:r>
              <a:rPr lang="en-US" sz="2000" i="1" dirty="0" err="1">
                <a:solidFill>
                  <a:schemeClr val="bg1"/>
                </a:solidFill>
                <a:latin typeface="Arial"/>
                <a:cs typeface="Arial"/>
              </a:rPr>
              <a:t>qualifiable</a:t>
            </a:r>
            <a:r>
              <a:rPr lang="en-US" sz="2000" dirty="0">
                <a:solidFill>
                  <a:schemeClr val="bg1"/>
                </a:solidFill>
                <a:latin typeface="Arial"/>
                <a:cs typeface="Arial"/>
              </a:rPr>
              <a:t> and potentially </a:t>
            </a:r>
            <a:r>
              <a:rPr lang="en-US" sz="2000" i="1" dirty="0">
                <a:solidFill>
                  <a:schemeClr val="bg1"/>
                </a:solidFill>
                <a:latin typeface="Arial"/>
                <a:cs typeface="Arial"/>
              </a:rPr>
              <a:t>quantifiable</a:t>
            </a:r>
            <a:r>
              <a:rPr lang="en-US" sz="2000" dirty="0">
                <a:solidFill>
                  <a:schemeClr val="bg1"/>
                </a:solidFill>
                <a:latin typeface="Arial"/>
                <a:cs typeface="Arial"/>
              </a:rPr>
              <a:t> </a:t>
            </a:r>
            <a:r>
              <a:rPr lang="en-US" sz="2000" i="1" dirty="0">
                <a:solidFill>
                  <a:schemeClr val="bg1"/>
                </a:solidFill>
                <a:latin typeface="Arial"/>
                <a:cs typeface="Arial"/>
              </a:rPr>
              <a:t>modalities</a:t>
            </a:r>
            <a:r>
              <a:rPr lang="en-US" sz="2000" dirty="0">
                <a:solidFill>
                  <a:schemeClr val="bg1"/>
                </a:solidFill>
                <a:latin typeface="Arial"/>
                <a:cs typeface="Arial"/>
              </a:rPr>
              <a:t>:</a:t>
            </a:r>
          </a:p>
          <a:p>
            <a:pPr lvl="1">
              <a:lnSpc>
                <a:spcPct val="110000"/>
              </a:lnSpc>
            </a:pPr>
            <a:r>
              <a:rPr lang="en-US" sz="1800" dirty="0">
                <a:solidFill>
                  <a:srgbClr val="4ADAFF"/>
                </a:solidFill>
                <a:latin typeface="Arial"/>
                <a:cs typeface="Arial"/>
              </a:rPr>
              <a:t>ECG</a:t>
            </a:r>
          </a:p>
          <a:p>
            <a:pPr lvl="1">
              <a:lnSpc>
                <a:spcPct val="110000"/>
              </a:lnSpc>
            </a:pPr>
            <a:r>
              <a:rPr lang="en-US" sz="1800" dirty="0">
                <a:solidFill>
                  <a:srgbClr val="4ADAFF"/>
                </a:solidFill>
                <a:latin typeface="Arial"/>
                <a:cs typeface="Arial"/>
              </a:rPr>
              <a:t>Blood oxygenation (SpO</a:t>
            </a:r>
            <a:r>
              <a:rPr lang="en-US" sz="1800" baseline="-25000" dirty="0">
                <a:solidFill>
                  <a:srgbClr val="4ADAFF"/>
                </a:solidFill>
                <a:latin typeface="Arial"/>
                <a:cs typeface="Arial"/>
              </a:rPr>
              <a:t>2</a:t>
            </a:r>
            <a:r>
              <a:rPr lang="en-US" sz="1800" dirty="0">
                <a:solidFill>
                  <a:srgbClr val="4ADAFF"/>
                </a:solidFill>
                <a:latin typeface="Arial"/>
                <a:cs typeface="Arial"/>
              </a:rPr>
              <a:t>)</a:t>
            </a:r>
          </a:p>
          <a:p>
            <a:pPr lvl="1">
              <a:lnSpc>
                <a:spcPct val="110000"/>
              </a:lnSpc>
            </a:pPr>
            <a:r>
              <a:rPr lang="en-US" sz="1800" dirty="0">
                <a:solidFill>
                  <a:srgbClr val="4ADAFF"/>
                </a:solidFill>
                <a:latin typeface="Arial"/>
                <a:cs typeface="Arial"/>
              </a:rPr>
              <a:t>Ocular structure changes</a:t>
            </a:r>
          </a:p>
          <a:p>
            <a:pPr lvl="1">
              <a:lnSpc>
                <a:spcPct val="110000"/>
              </a:lnSpc>
            </a:pPr>
            <a:r>
              <a:rPr lang="en-US" sz="1800" dirty="0">
                <a:solidFill>
                  <a:srgbClr val="4ADAFF"/>
                </a:solidFill>
                <a:latin typeface="Arial"/>
                <a:cs typeface="Arial"/>
              </a:rPr>
              <a:t>Visual performance assessment</a:t>
            </a:r>
          </a:p>
        </p:txBody>
      </p:sp>
      <p:sp>
        <p:nvSpPr>
          <p:cNvPr id="4" name="Text Box 3"/>
          <p:cNvSpPr txBox="1">
            <a:spLocks noChangeArrowheads="1"/>
          </p:cNvSpPr>
          <p:nvPr/>
        </p:nvSpPr>
        <p:spPr bwMode="auto">
          <a:xfrm>
            <a:off x="1329678" y="-55639"/>
            <a:ext cx="648624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Motivation of ‘Crew as a Sensor’ Paradigm</a:t>
            </a:r>
          </a:p>
          <a:p>
            <a:pPr algn="ctr"/>
            <a:r>
              <a:rPr lang="en-US" b="1" i="1" dirty="0">
                <a:solidFill>
                  <a:schemeClr val="bg1"/>
                </a:solidFill>
                <a:latin typeface="Arial" charset="0"/>
              </a:rPr>
              <a:t>To Monitor Space Habitat Health</a:t>
            </a:r>
          </a:p>
        </p:txBody>
      </p:sp>
    </p:spTree>
    <p:extLst>
      <p:ext uri="{BB962C8B-B14F-4D97-AF65-F5344CB8AC3E}">
        <p14:creationId xmlns:p14="http://schemas.microsoft.com/office/powerpoint/2010/main" val="3110031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AF0749-DDB8-4048-A54C-BE6BF9196AF4}"/>
              </a:ext>
            </a:extLst>
          </p:cNvPr>
          <p:cNvSpPr>
            <a:spLocks noGrp="1"/>
          </p:cNvSpPr>
          <p:nvPr>
            <p:ph idx="1"/>
          </p:nvPr>
        </p:nvSpPr>
        <p:spPr>
          <a:xfrm>
            <a:off x="0" y="859804"/>
            <a:ext cx="9144000" cy="3529316"/>
          </a:xfrm>
        </p:spPr>
        <p:txBody>
          <a:bodyPr/>
          <a:lstStyle/>
          <a:p>
            <a:pPr>
              <a:lnSpc>
                <a:spcPct val="150000"/>
              </a:lnSpc>
            </a:pPr>
            <a:r>
              <a:rPr lang="en-US" sz="2000" dirty="0">
                <a:solidFill>
                  <a:srgbClr val="FFFFFF"/>
                </a:solidFill>
                <a:latin typeface="Arial"/>
                <a:cs typeface="Arial"/>
              </a:rPr>
              <a:t>Fabricated/artificial sensors</a:t>
            </a:r>
          </a:p>
          <a:p>
            <a:pPr lvl="1">
              <a:lnSpc>
                <a:spcPct val="150000"/>
              </a:lnSpc>
            </a:pPr>
            <a:r>
              <a:rPr lang="en-US" sz="1800" dirty="0">
                <a:solidFill>
                  <a:srgbClr val="FFFFFF"/>
                </a:solidFill>
                <a:latin typeface="Arial"/>
                <a:cs typeface="Arial"/>
              </a:rPr>
              <a:t>Individual pressure transducers (e.g., recording habitat leaks), photodiodes (e.g., recording lack of habitat light shielding), O</a:t>
            </a:r>
            <a:r>
              <a:rPr lang="en-US" sz="1800" baseline="-25000" dirty="0">
                <a:solidFill>
                  <a:srgbClr val="FFFFFF"/>
                </a:solidFill>
                <a:latin typeface="Arial"/>
                <a:cs typeface="Arial"/>
              </a:rPr>
              <a:t>2</a:t>
            </a:r>
            <a:r>
              <a:rPr lang="en-US" sz="1800" dirty="0">
                <a:solidFill>
                  <a:srgbClr val="FFFFFF"/>
                </a:solidFill>
                <a:latin typeface="Arial"/>
                <a:cs typeface="Arial"/>
              </a:rPr>
              <a:t>/CO</a:t>
            </a:r>
            <a:r>
              <a:rPr lang="en-US" sz="1800" baseline="-25000" dirty="0">
                <a:solidFill>
                  <a:srgbClr val="FFFFFF"/>
                </a:solidFill>
                <a:latin typeface="Arial"/>
                <a:cs typeface="Arial"/>
              </a:rPr>
              <a:t>2</a:t>
            </a:r>
            <a:r>
              <a:rPr lang="en-US" sz="1800" dirty="0">
                <a:solidFill>
                  <a:srgbClr val="FFFFFF"/>
                </a:solidFill>
                <a:latin typeface="Arial"/>
                <a:cs typeface="Arial"/>
              </a:rPr>
              <a:t>/CO-detectors (e.g., recording of outgassing events), </a:t>
            </a:r>
            <a:r>
              <a:rPr lang="en-US" sz="1800" dirty="0" err="1">
                <a:solidFill>
                  <a:srgbClr val="FFFFFF"/>
                </a:solidFill>
                <a:latin typeface="Arial"/>
                <a:cs typeface="Arial"/>
              </a:rPr>
              <a:t>thermosensors</a:t>
            </a:r>
            <a:r>
              <a:rPr lang="en-US" sz="1800" dirty="0">
                <a:solidFill>
                  <a:srgbClr val="FFFFFF"/>
                </a:solidFill>
                <a:latin typeface="Arial"/>
                <a:cs typeface="Arial"/>
              </a:rPr>
              <a:t> (e.g., recording of thermal shielding failure), etc.</a:t>
            </a:r>
          </a:p>
          <a:p>
            <a:pPr>
              <a:lnSpc>
                <a:spcPct val="150000"/>
              </a:lnSpc>
            </a:pPr>
            <a:r>
              <a:rPr lang="en-US" sz="2000" dirty="0">
                <a:solidFill>
                  <a:srgbClr val="FFFFFF"/>
                </a:solidFill>
                <a:latin typeface="Arial"/>
                <a:cs typeface="Arial"/>
              </a:rPr>
              <a:t>Combinations of sensors</a:t>
            </a:r>
          </a:p>
          <a:p>
            <a:pPr>
              <a:lnSpc>
                <a:spcPct val="150000"/>
              </a:lnSpc>
            </a:pPr>
            <a:r>
              <a:rPr lang="en-US" sz="2000" dirty="0">
                <a:solidFill>
                  <a:srgbClr val="FFFFFF"/>
                </a:solidFill>
                <a:latin typeface="Arial"/>
                <a:cs typeface="Arial"/>
              </a:rPr>
              <a:t>Multi-modal interpretation of sensor data (</a:t>
            </a:r>
            <a:r>
              <a:rPr lang="en-US" sz="2000" dirty="0">
                <a:solidFill>
                  <a:srgbClr val="4ADAFF"/>
                </a:solidFill>
                <a:latin typeface="Arial"/>
                <a:cs typeface="Arial"/>
              </a:rPr>
              <a:t>potential use case for Machine Learning, Deep Learning, Artificial Intelligence, etc.</a:t>
            </a:r>
            <a:r>
              <a:rPr lang="en-US" sz="2000" dirty="0">
                <a:solidFill>
                  <a:srgbClr val="FFFFFF"/>
                </a:solidFill>
                <a:latin typeface="Arial"/>
                <a:cs typeface="Arial"/>
              </a:rPr>
              <a:t>)</a:t>
            </a:r>
          </a:p>
          <a:p>
            <a:pPr>
              <a:lnSpc>
                <a:spcPct val="150000"/>
              </a:lnSpc>
            </a:pPr>
            <a:r>
              <a:rPr lang="en-US" sz="2000" dirty="0">
                <a:solidFill>
                  <a:srgbClr val="FFFFFF"/>
                </a:solidFill>
                <a:latin typeface="Arial"/>
                <a:cs typeface="Arial"/>
              </a:rPr>
              <a:t>Abiotic sensors combined with human biosensors</a:t>
            </a:r>
          </a:p>
        </p:txBody>
      </p:sp>
      <p:sp>
        <p:nvSpPr>
          <p:cNvPr id="6" name="Text Box 3"/>
          <p:cNvSpPr txBox="1">
            <a:spLocks noChangeArrowheads="1"/>
          </p:cNvSpPr>
          <p:nvPr/>
        </p:nvSpPr>
        <p:spPr bwMode="auto">
          <a:xfrm>
            <a:off x="2979995" y="111125"/>
            <a:ext cx="31856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i="1" dirty="0">
                <a:solidFill>
                  <a:srgbClr val="FFFF00"/>
                </a:solidFill>
                <a:latin typeface="Arial" charset="0"/>
              </a:rPr>
              <a:t>Sensing Framework</a:t>
            </a:r>
          </a:p>
        </p:txBody>
      </p:sp>
    </p:spTree>
    <p:extLst>
      <p:ext uri="{BB962C8B-B14F-4D97-AF65-F5344CB8AC3E}">
        <p14:creationId xmlns:p14="http://schemas.microsoft.com/office/powerpoint/2010/main" val="2192831577"/>
      </p:ext>
    </p:extLst>
  </p:cSld>
  <p:clrMapOvr>
    <a:masterClrMapping/>
  </p:clrMapOvr>
</p:sld>
</file>

<file path=ppt/theme/theme1.xml><?xml version="1.0" encoding="utf-8"?>
<a:theme xmlns:a="http://schemas.openxmlformats.org/drawingml/2006/main" name="TAP Qtr Review Template">
  <a:themeElements>
    <a:clrScheme name="TAP Qtr Review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AP Qtr Review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TAP Qtr Review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P Qtr Review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P Qtr Review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P Qtr Review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P Qtr Review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P Qtr Review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P Qtr Review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Omniverse:Autonomy Program:TAP 2Q00 Qtrly Report:TAP Qtr Review Template</Template>
  <TotalTime>17055</TotalTime>
  <Words>1486</Words>
  <Application>Microsoft Office PowerPoint</Application>
  <PresentationFormat>On-screen Show (4:3)</PresentationFormat>
  <Paragraphs>184</Paragraphs>
  <Slides>18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vt:lpstr>
      <vt:lpstr>Times New Roman</vt:lpstr>
      <vt:lpstr>TAP Qtr Review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 Performance Assessment System (Adams, Cerwin, Fink, SPIE 2016)</vt:lpstr>
      <vt:lpstr>PowerPoint Presentation</vt:lpstr>
      <vt:lpstr>PowerPoint Presentation</vt:lpstr>
      <vt:lpstr>PowerPoint Presentation</vt:lpstr>
    </vt:vector>
  </TitlesOfParts>
  <Company>OAO/JPL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David Atkinson</dc:creator>
  <cp:lastModifiedBy>Shaun Brown</cp:lastModifiedBy>
  <cp:revision>621</cp:revision>
  <cp:lastPrinted>2006-05-06T06:40:19Z</cp:lastPrinted>
  <dcterms:created xsi:type="dcterms:W3CDTF">2000-07-26T19:14:29Z</dcterms:created>
  <dcterms:modified xsi:type="dcterms:W3CDTF">2020-03-23T03:16:52Z</dcterms:modified>
</cp:coreProperties>
</file>